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7" r:id="rId2"/>
    <p:sldId id="263" r:id="rId3"/>
    <p:sldId id="258" r:id="rId4"/>
    <p:sldId id="259" r:id="rId5"/>
    <p:sldId id="260" r:id="rId6"/>
    <p:sldId id="261" r:id="rId7"/>
    <p:sldId id="262" r:id="rId8"/>
    <p:sldId id="267"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485" autoAdjust="0"/>
    <p:restoredTop sz="94660"/>
  </p:normalViewPr>
  <p:slideViewPr>
    <p:cSldViewPr snapToGrid="0">
      <p:cViewPr varScale="1">
        <p:scale>
          <a:sx n="107" d="100"/>
          <a:sy n="107" d="100"/>
        </p:scale>
        <p:origin x="186"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jp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2B7857-84F8-4620-8672-DD871EEF3402}" type="datetimeFigureOut">
              <a:rPr lang="en-US" smtClean="0"/>
              <a:t>7/18/2019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C62020-3450-4736-A121-FBF3168A6FB1}" type="slidenum">
              <a:rPr lang="en-US" smtClean="0"/>
              <a:t>‹#›</a:t>
            </a:fld>
            <a:endParaRPr lang="en-US"/>
          </a:p>
        </p:txBody>
      </p:sp>
    </p:spTree>
    <p:extLst>
      <p:ext uri="{BB962C8B-B14F-4D97-AF65-F5344CB8AC3E}">
        <p14:creationId xmlns:p14="http://schemas.microsoft.com/office/powerpoint/2010/main" val="41386178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2</a:t>
            </a:fld>
            <a:endParaRPr lang="en-US"/>
          </a:p>
        </p:txBody>
      </p:sp>
    </p:spTree>
    <p:extLst>
      <p:ext uri="{BB962C8B-B14F-4D97-AF65-F5344CB8AC3E}">
        <p14:creationId xmlns:p14="http://schemas.microsoft.com/office/powerpoint/2010/main" val="1483435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5</a:t>
            </a:fld>
            <a:endParaRPr lang="en-US"/>
          </a:p>
        </p:txBody>
      </p:sp>
    </p:spTree>
    <p:extLst>
      <p:ext uri="{BB962C8B-B14F-4D97-AF65-F5344CB8AC3E}">
        <p14:creationId xmlns:p14="http://schemas.microsoft.com/office/powerpoint/2010/main" val="2256472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6</a:t>
            </a:fld>
            <a:endParaRPr lang="en-US"/>
          </a:p>
        </p:txBody>
      </p:sp>
    </p:spTree>
    <p:extLst>
      <p:ext uri="{BB962C8B-B14F-4D97-AF65-F5344CB8AC3E}">
        <p14:creationId xmlns:p14="http://schemas.microsoft.com/office/powerpoint/2010/main" val="1496747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7</a:t>
            </a:fld>
            <a:endParaRPr lang="en-US"/>
          </a:p>
        </p:txBody>
      </p:sp>
    </p:spTree>
    <p:extLst>
      <p:ext uri="{BB962C8B-B14F-4D97-AF65-F5344CB8AC3E}">
        <p14:creationId xmlns:p14="http://schemas.microsoft.com/office/powerpoint/2010/main" val="1288543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8C74F-8429-4686-A201-F02120734A10}" type="slidenum">
              <a:rPr lang="en-US" smtClean="0"/>
              <a:t>8</a:t>
            </a:fld>
            <a:endParaRPr lang="en-US"/>
          </a:p>
        </p:txBody>
      </p:sp>
    </p:spTree>
    <p:extLst>
      <p:ext uri="{BB962C8B-B14F-4D97-AF65-F5344CB8AC3E}">
        <p14:creationId xmlns:p14="http://schemas.microsoft.com/office/powerpoint/2010/main" val="1242618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58969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0480603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303821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124A50-DB44-4B55-88D7-B0F7735914C1}" type="datetimeFigureOut">
              <a:rPr lang="en-US" smtClean="0"/>
              <a:t>7/18/2019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1993192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F124A50-DB44-4B55-88D7-B0F7735914C1}" type="datetimeFigureOut">
              <a:rPr lang="en-US" smtClean="0"/>
              <a:t>7/18/2019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1433376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F124A50-DB44-4B55-88D7-B0F7735914C1}" type="datetimeFigureOut">
              <a:rPr lang="en-US" smtClean="0"/>
              <a:t>7/18/2019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3699873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124A50-DB44-4B55-88D7-B0F7735914C1}" type="datetimeFigureOut">
              <a:rPr lang="en-US" smtClean="0"/>
              <a:t>7/18/2019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3267290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124A50-DB44-4B55-88D7-B0F7735914C1}" type="datetimeFigureOut">
              <a:rPr lang="en-US" smtClean="0"/>
              <a:t>7/18/2019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071999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124A50-DB44-4B55-88D7-B0F7735914C1}" type="datetimeFigureOut">
              <a:rPr lang="en-US" smtClean="0"/>
              <a:t>7/18/2019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644447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F124A50-DB44-4B55-88D7-B0F7735914C1}" type="datetimeFigureOut">
              <a:rPr lang="en-US" smtClean="0"/>
              <a:t>7/18/2019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23695150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F124A50-DB44-4B55-88D7-B0F7735914C1}" type="datetimeFigureOut">
              <a:rPr lang="en-US" smtClean="0"/>
              <a:t>7/18/2019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5E8DB9-D303-47DA-8ED4-4D9842BBBC23}" type="slidenum">
              <a:rPr lang="en-US" smtClean="0"/>
              <a:t>‹#›</a:t>
            </a:fld>
            <a:endParaRPr lang="en-US"/>
          </a:p>
        </p:txBody>
      </p:sp>
    </p:spTree>
    <p:extLst>
      <p:ext uri="{BB962C8B-B14F-4D97-AF65-F5344CB8AC3E}">
        <p14:creationId xmlns:p14="http://schemas.microsoft.com/office/powerpoint/2010/main" val="8600569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124A50-DB44-4B55-88D7-B0F7735914C1}" type="datetimeFigureOut">
              <a:rPr lang="en-US" smtClean="0"/>
              <a:t>7/18/2019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5E8DB9-D303-47DA-8ED4-4D9842BBBC23}" type="slidenum">
              <a:rPr lang="en-US" smtClean="0"/>
              <a:t>‹#›</a:t>
            </a:fld>
            <a:endParaRPr lang="en-US"/>
          </a:p>
        </p:txBody>
      </p:sp>
    </p:spTree>
    <p:extLst>
      <p:ext uri="{BB962C8B-B14F-4D97-AF65-F5344CB8AC3E}">
        <p14:creationId xmlns:p14="http://schemas.microsoft.com/office/powerpoint/2010/main" val="42550407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6275" y="0"/>
            <a:ext cx="10772775" cy="1122003"/>
          </a:xfrm>
        </p:spPr>
        <p:txBody>
          <a:bodyPr/>
          <a:lstStyle/>
          <a:p>
            <a:pPr algn="ctr"/>
            <a:r>
              <a:rPr lang="en-US" b="1" dirty="0" smtClean="0"/>
              <a:t>What are the 7 steps of index testing?</a:t>
            </a:r>
            <a:endParaRPr lang="en-US" b="1" dirty="0"/>
          </a:p>
        </p:txBody>
      </p:sp>
      <p:sp>
        <p:nvSpPr>
          <p:cNvPr id="64" name="TextBox 63"/>
          <p:cNvSpPr txBox="1"/>
          <p:nvPr/>
        </p:nvSpPr>
        <p:spPr>
          <a:xfrm>
            <a:off x="601630" y="1313395"/>
            <a:ext cx="10746658" cy="400110"/>
          </a:xfrm>
          <a:prstGeom prst="rect">
            <a:avLst/>
          </a:prstGeom>
          <a:solidFill>
            <a:srgbClr val="FF000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1.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Introduce Index Testing Services to the Index Client during pre-test session or PMTCT/ART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visit</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grpSp>
        <p:nvGrpSpPr>
          <p:cNvPr id="65" name="Group 64"/>
          <p:cNvGrpSpPr/>
          <p:nvPr/>
        </p:nvGrpSpPr>
        <p:grpSpPr>
          <a:xfrm>
            <a:off x="601631" y="1713506"/>
            <a:ext cx="10746658" cy="766111"/>
            <a:chOff x="347970" y="1696489"/>
            <a:chExt cx="11680722" cy="768758"/>
          </a:xfrm>
        </p:grpSpPr>
        <p:sp>
          <p:nvSpPr>
            <p:cNvPr id="66" name="TextBox 65"/>
            <p:cNvSpPr txBox="1"/>
            <p:nvPr/>
          </p:nvSpPr>
          <p:spPr>
            <a:xfrm>
              <a:off x="347970" y="2065137"/>
              <a:ext cx="11680722" cy="400110"/>
            </a:xfrm>
            <a:prstGeom prst="rect">
              <a:avLst/>
            </a:prstGeom>
            <a:solidFill>
              <a:srgbClr val="FFC00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2.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Obtain a list of sex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partners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and biological children &lt; 15 with unknown HIV status</a:t>
              </a:r>
            </a:p>
          </p:txBody>
        </p:sp>
        <p:cxnSp>
          <p:nvCxnSpPr>
            <p:cNvPr id="67" name="Straight Arrow Connector 66"/>
            <p:cNvCxnSpPr/>
            <p:nvPr/>
          </p:nvCxnSpPr>
          <p:spPr>
            <a:xfrm>
              <a:off x="5756788" y="1696489"/>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8" name="Group 67"/>
          <p:cNvGrpSpPr/>
          <p:nvPr/>
        </p:nvGrpSpPr>
        <p:grpSpPr>
          <a:xfrm>
            <a:off x="601631" y="2479616"/>
            <a:ext cx="10746657" cy="727815"/>
            <a:chOff x="2413819" y="2244884"/>
            <a:chExt cx="7698658" cy="1155160"/>
          </a:xfrm>
        </p:grpSpPr>
        <p:sp>
          <p:nvSpPr>
            <p:cNvPr id="69" name="TextBox 68"/>
            <p:cNvSpPr txBox="1"/>
            <p:nvPr/>
          </p:nvSpPr>
          <p:spPr>
            <a:xfrm>
              <a:off x="2413819" y="2765005"/>
              <a:ext cx="7698658" cy="635039"/>
            </a:xfrm>
            <a:prstGeom prst="rect">
              <a:avLst/>
            </a:prstGeom>
            <a:solidFill>
              <a:srgbClr val="FFFF00"/>
            </a:solidFill>
            <a:ln w="12700">
              <a:solidFill>
                <a:schemeClr val="tx1"/>
              </a:solidFill>
            </a:ln>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3.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Conduct an intimate partner violence (IPV)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risk assessment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for each named partner</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cxnSp>
          <p:nvCxnSpPr>
            <p:cNvPr id="70" name="Straight Arrow Connector 69"/>
            <p:cNvCxnSpPr/>
            <p:nvPr/>
          </p:nvCxnSpPr>
          <p:spPr>
            <a:xfrm flipH="1">
              <a:off x="5997060" y="2244884"/>
              <a:ext cx="5490" cy="52012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1" name="Group 70"/>
          <p:cNvGrpSpPr/>
          <p:nvPr/>
        </p:nvGrpSpPr>
        <p:grpSpPr>
          <a:xfrm>
            <a:off x="123826" y="3253329"/>
            <a:ext cx="11839574" cy="750208"/>
            <a:chOff x="451208" y="3165116"/>
            <a:chExt cx="11397738" cy="781345"/>
          </a:xfrm>
        </p:grpSpPr>
        <p:sp>
          <p:nvSpPr>
            <p:cNvPr id="72" name="TextBox 71"/>
            <p:cNvSpPr txBox="1"/>
            <p:nvPr/>
          </p:nvSpPr>
          <p:spPr>
            <a:xfrm>
              <a:off x="451208" y="3529745"/>
              <a:ext cx="11397738" cy="416716"/>
            </a:xfrm>
            <a:prstGeom prst="rect">
              <a:avLst/>
            </a:prstGeom>
            <a:solidFill>
              <a:srgbClr val="92D05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4.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Determine the preferred method of partner notification or child testing for each named partner/child </a:t>
              </a:r>
            </a:p>
          </p:txBody>
        </p:sp>
        <p:cxnSp>
          <p:nvCxnSpPr>
            <p:cNvPr id="73" name="Straight Arrow Connector 72"/>
            <p:cNvCxnSpPr/>
            <p:nvPr/>
          </p:nvCxnSpPr>
          <p:spPr>
            <a:xfrm>
              <a:off x="5730100" y="3165116"/>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4" name="Group 73"/>
          <p:cNvGrpSpPr/>
          <p:nvPr/>
        </p:nvGrpSpPr>
        <p:grpSpPr>
          <a:xfrm>
            <a:off x="123826" y="3987595"/>
            <a:ext cx="11839574" cy="699791"/>
            <a:chOff x="687" y="3929853"/>
            <a:chExt cx="12651987" cy="760284"/>
          </a:xfrm>
        </p:grpSpPr>
        <p:sp>
          <p:nvSpPr>
            <p:cNvPr id="75" name="TextBox 74"/>
            <p:cNvSpPr txBox="1"/>
            <p:nvPr/>
          </p:nvSpPr>
          <p:spPr>
            <a:xfrm>
              <a:off x="687" y="4255439"/>
              <a:ext cx="12651987" cy="434698"/>
            </a:xfrm>
            <a:prstGeom prst="rect">
              <a:avLst/>
            </a:prstGeom>
            <a:solidFill>
              <a:srgbClr val="00B0F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5.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Contact all named partners and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biological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children &lt;15 with unknown status using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preferred approach</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cxnSp>
          <p:nvCxnSpPr>
            <p:cNvPr id="76" name="Straight Arrow Connector 75"/>
            <p:cNvCxnSpPr/>
            <p:nvPr/>
          </p:nvCxnSpPr>
          <p:spPr>
            <a:xfrm>
              <a:off x="5864583" y="3929853"/>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7" name="Group 76"/>
          <p:cNvGrpSpPr/>
          <p:nvPr/>
        </p:nvGrpSpPr>
        <p:grpSpPr>
          <a:xfrm>
            <a:off x="601630" y="4738858"/>
            <a:ext cx="10746658" cy="682050"/>
            <a:chOff x="582968" y="4655548"/>
            <a:chExt cx="10746658" cy="807844"/>
          </a:xfrm>
        </p:grpSpPr>
        <p:sp>
          <p:nvSpPr>
            <p:cNvPr id="78" name="TextBox 77"/>
            <p:cNvSpPr txBox="1"/>
            <p:nvPr/>
          </p:nvSpPr>
          <p:spPr>
            <a:xfrm>
              <a:off x="582968" y="4989487"/>
              <a:ext cx="10746658" cy="473905"/>
            </a:xfrm>
            <a:prstGeom prst="rect">
              <a:avLst/>
            </a:prstGeom>
            <a:solidFill>
              <a:srgbClr val="0070C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6.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Record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outcomes of partner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notification and family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testing</a:t>
              </a:r>
              <a:endPar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endParaRPr>
            </a:p>
          </p:txBody>
        </p:sp>
        <p:cxnSp>
          <p:nvCxnSpPr>
            <p:cNvPr id="79" name="Straight Arrow Connector 78"/>
            <p:cNvCxnSpPr/>
            <p:nvPr/>
          </p:nvCxnSpPr>
          <p:spPr>
            <a:xfrm>
              <a:off x="5592526" y="4655548"/>
              <a:ext cx="0" cy="33393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0" name="Group 79"/>
          <p:cNvGrpSpPr/>
          <p:nvPr/>
        </p:nvGrpSpPr>
        <p:grpSpPr>
          <a:xfrm>
            <a:off x="601630" y="5369245"/>
            <a:ext cx="10746658" cy="754400"/>
            <a:chOff x="601630" y="5389597"/>
            <a:chExt cx="10746658" cy="734048"/>
          </a:xfrm>
        </p:grpSpPr>
        <p:sp>
          <p:nvSpPr>
            <p:cNvPr id="81" name="TextBox 80"/>
            <p:cNvSpPr txBox="1"/>
            <p:nvPr/>
          </p:nvSpPr>
          <p:spPr>
            <a:xfrm>
              <a:off x="601630" y="5723535"/>
              <a:ext cx="10746658" cy="400110"/>
            </a:xfrm>
            <a:prstGeom prst="rect">
              <a:avLst/>
            </a:prstGeom>
            <a:solidFill>
              <a:srgbClr val="7030A0"/>
            </a:solidFill>
            <a:ln w="12700">
              <a:solidFill>
                <a:schemeClr val="tx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smtClean="0">
                  <a:ln>
                    <a:noFill/>
                  </a:ln>
                  <a:effectLst/>
                  <a:uLnTx/>
                  <a:uFillTx/>
                  <a:latin typeface="Calibri Light" panose="020F0302020204030204"/>
                  <a:ea typeface="+mn-ea"/>
                  <a:cs typeface="+mn-cs"/>
                </a:rPr>
                <a:t>Step 7.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Provide appropriate services for </a:t>
              </a:r>
              <a:r>
                <a:rPr kumimoji="0" lang="en-US" sz="2000" b="0" i="0" u="none" strike="noStrike" kern="1200" cap="none" spc="0" normalizeH="0" baseline="0" noProof="0" dirty="0" smtClean="0">
                  <a:ln>
                    <a:noFill/>
                  </a:ln>
                  <a:effectLst/>
                  <a:uLnTx/>
                  <a:uFillTx/>
                  <a:latin typeface="Calibri" panose="020F0502020204030204" pitchFamily="34" charset="0"/>
                  <a:ea typeface="Calibri" panose="020F0502020204030204" pitchFamily="34" charset="0"/>
                  <a:cs typeface="Times New Roman" panose="02020603050405020304" pitchFamily="18" charset="0"/>
                </a:rPr>
                <a:t>children and partner(s) </a:t>
              </a:r>
              <a:r>
                <a:rPr kumimoji="0" lang="en-US" sz="2000" b="0" i="0" u="none" strike="noStrike" kern="1200" cap="none" spc="0" normalizeH="0" baseline="0" noProof="0" dirty="0">
                  <a:ln>
                    <a:noFill/>
                  </a:ln>
                  <a:effectLst/>
                  <a:uLnTx/>
                  <a:uFillTx/>
                  <a:latin typeface="Calibri" panose="020F0502020204030204" pitchFamily="34" charset="0"/>
                  <a:ea typeface="Calibri" panose="020F0502020204030204" pitchFamily="34" charset="0"/>
                  <a:cs typeface="Times New Roman" panose="02020603050405020304" pitchFamily="18" charset="0"/>
                </a:rPr>
                <a:t>based on HIV status</a:t>
              </a:r>
            </a:p>
          </p:txBody>
        </p:sp>
        <p:cxnSp>
          <p:nvCxnSpPr>
            <p:cNvPr id="82" name="Straight Arrow Connector 81"/>
            <p:cNvCxnSpPr/>
            <p:nvPr/>
          </p:nvCxnSpPr>
          <p:spPr>
            <a:xfrm>
              <a:off x="5622557" y="5389597"/>
              <a:ext cx="0" cy="33393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1650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5884634" y="2827599"/>
            <a:ext cx="1911765" cy="423989"/>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Use the </a:t>
            </a:r>
            <a:r>
              <a:rPr lang="en-US" sz="7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to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document results of IPV screening and preferred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partner notification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and/or child testing method.  </a:t>
            </a:r>
          </a:p>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Complete one form for each named partner</a:t>
            </a:r>
          </a:p>
        </p:txBody>
      </p:sp>
      <p:cxnSp>
        <p:nvCxnSpPr>
          <p:cNvPr id="107" name="Straight Connector 106"/>
          <p:cNvCxnSpPr/>
          <p:nvPr/>
        </p:nvCxnSpPr>
        <p:spPr>
          <a:xfrm flipH="1">
            <a:off x="6573843" y="4245387"/>
            <a:ext cx="2560" cy="725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p:nvPr/>
        </p:nvCxnSpPr>
        <p:spPr>
          <a:xfrm>
            <a:off x="8154471" y="4740825"/>
            <a:ext cx="167755" cy="12607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3062554" y="1775203"/>
            <a:ext cx="1645716" cy="494173"/>
          </a:xfrm>
          <a:prstGeom prst="rect">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1</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 </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Introduce Index Testing Services to the Index Client during pre-test session or PMTCT/ART visit</a:t>
            </a:r>
          </a:p>
        </p:txBody>
      </p:sp>
      <p:cxnSp>
        <p:nvCxnSpPr>
          <p:cNvPr id="4" name="Straight Connector 3"/>
          <p:cNvCxnSpPr/>
          <p:nvPr/>
        </p:nvCxnSpPr>
        <p:spPr>
          <a:xfrm>
            <a:off x="4765560" y="1775203"/>
            <a:ext cx="26443" cy="3819902"/>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3062555" y="2311690"/>
            <a:ext cx="1645716" cy="487899"/>
          </a:xfrm>
          <a:prstGeom prst="rect">
            <a:avLst/>
          </a:prstGeom>
          <a:solidFill>
            <a:schemeClr val="accent3">
              <a:lumMod val="60000"/>
              <a:lumOff val="40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2</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Obtain a list of sex and needle-sharing partners and biological children &lt; </a:t>
            </a:r>
            <a:r>
              <a:rPr lang="en-US" sz="8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15 </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with unknown HIV status</a:t>
            </a:r>
          </a:p>
        </p:txBody>
      </p:sp>
      <p:sp>
        <p:nvSpPr>
          <p:cNvPr id="6" name="Rectangle 5"/>
          <p:cNvSpPr/>
          <p:nvPr/>
        </p:nvSpPr>
        <p:spPr>
          <a:xfrm>
            <a:off x="3062554" y="2840003"/>
            <a:ext cx="1645716" cy="284024"/>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3</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Screen all named partners for intimate partner violence (IPV</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p>
        </p:txBody>
      </p:sp>
      <p:sp>
        <p:nvSpPr>
          <p:cNvPr id="7" name="Rectangle 6"/>
          <p:cNvSpPr/>
          <p:nvPr/>
        </p:nvSpPr>
        <p:spPr>
          <a:xfrm>
            <a:off x="3062554" y="3161241"/>
            <a:ext cx="1655646" cy="756709"/>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4</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Determine the preferred method of partner notification or child testing for each named partner/child and record on </a:t>
            </a:r>
            <a:r>
              <a:rPr lang="en-US" sz="800" b="1"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p:cNvSpPr/>
          <p:nvPr/>
        </p:nvSpPr>
        <p:spPr>
          <a:xfrm>
            <a:off x="3062555" y="3955165"/>
            <a:ext cx="1645716" cy="505622"/>
          </a:xfrm>
          <a:prstGeom prst="rect">
            <a:avLst/>
          </a:prstGeom>
          <a:solidFill>
            <a:schemeClr val="accent4">
              <a:lumMod val="40000"/>
              <a:lumOff val="6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5</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a:t>
            </a:r>
            <a:r>
              <a:rPr lang="en-US" sz="8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Trace/visit </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all named partners and test all biological children &lt;15 with unknown status using the preferred approach</a:t>
            </a:r>
          </a:p>
        </p:txBody>
      </p:sp>
      <p:sp>
        <p:nvSpPr>
          <p:cNvPr id="9" name="Rectangle 8"/>
          <p:cNvSpPr/>
          <p:nvPr/>
        </p:nvSpPr>
        <p:spPr>
          <a:xfrm>
            <a:off x="3062554" y="4495810"/>
            <a:ext cx="1645716" cy="450426"/>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6</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Record partner notification and family testing outcomes on the </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0" name="Rectangle 9"/>
          <p:cNvSpPr/>
          <p:nvPr/>
        </p:nvSpPr>
        <p:spPr>
          <a:xfrm>
            <a:off x="5817910" y="1775203"/>
            <a:ext cx="2061222" cy="363617"/>
          </a:xfrm>
          <a:prstGeom prst="rect">
            <a:avLst/>
          </a:prstGeom>
          <a:solidFill>
            <a:schemeClr val="tx2">
              <a:lumMod val="20000"/>
              <a:lumOff val="8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Use </a:t>
            </a: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Talking Points</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 to introduce partner/family testing to the index client and complete </a:t>
            </a:r>
          </a:p>
          <a:p>
            <a:pPr algn="ctr"/>
            <a:r>
              <a:rPr lang="en-US" sz="7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1" name="Rectangle 10"/>
          <p:cNvSpPr/>
          <p:nvPr/>
        </p:nvSpPr>
        <p:spPr>
          <a:xfrm>
            <a:off x="6013895" y="2275996"/>
            <a:ext cx="1674374" cy="401927"/>
          </a:xfrm>
          <a:prstGeom prst="rect">
            <a:avLst/>
          </a:prstGeom>
          <a:solidFill>
            <a:schemeClr val="accent3">
              <a:lumMod val="60000"/>
              <a:lumOff val="40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Use the </a:t>
            </a:r>
            <a:r>
              <a:rPr lang="en-US" sz="7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to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record partner(s)’/child(</a:t>
            </a:r>
            <a:r>
              <a:rPr lang="en-US" sz="675" dirty="0" err="1">
                <a:solidFill>
                  <a:schemeClr val="tx1"/>
                </a:solidFill>
                <a:latin typeface="Calibri" panose="020F0502020204030204" pitchFamily="34" charset="0"/>
                <a:ea typeface="Calibri" panose="020F0502020204030204" pitchFamily="34" charset="0"/>
                <a:cs typeface="Times New Roman" panose="02020603050405020304" pitchFamily="18" charset="0"/>
              </a:rPr>
              <a:t>ren</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)’s names and contact information</a:t>
            </a:r>
          </a:p>
        </p:txBody>
      </p:sp>
      <p:sp>
        <p:nvSpPr>
          <p:cNvPr id="13" name="Rectangle 12"/>
          <p:cNvSpPr/>
          <p:nvPr/>
        </p:nvSpPr>
        <p:spPr>
          <a:xfrm>
            <a:off x="7952446" y="2744164"/>
            <a:ext cx="1363735" cy="509853"/>
          </a:xfrm>
          <a:prstGeom prst="rect">
            <a:avLst/>
          </a:prstGeom>
          <a:solidFill>
            <a:schemeClr val="accent2">
              <a:lumMod val="60000"/>
              <a:lumOff val="4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rgbClr val="000000"/>
                </a:solidFill>
                <a:latin typeface="Calibri" panose="020F0502020204030204" pitchFamily="34" charset="0"/>
                <a:ea typeface="Calibri" panose="020F0502020204030204" pitchFamily="34" charset="0"/>
                <a:cs typeface="Times New Roman" panose="02020603050405020304" pitchFamily="18" charset="0"/>
              </a:rPr>
              <a:t>Exclude partners posing a high risk of IPV; refer index client to IPV/OVC services where available and discuss other options for </a:t>
            </a:r>
            <a:r>
              <a:rPr lang="en-US" sz="675"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rPr>
              <a:t>disclosure</a:t>
            </a:r>
            <a:endParaRPr lang="en-US" sz="675" dirty="0">
              <a:latin typeface="Calibri" panose="020F0502020204030204" pitchFamily="34" charset="0"/>
              <a:ea typeface="Calibri" panose="020F0502020204030204" pitchFamily="34" charset="0"/>
              <a:cs typeface="Times New Roman" panose="02020603050405020304" pitchFamily="18" charset="0"/>
            </a:endParaRPr>
          </a:p>
        </p:txBody>
      </p:sp>
      <p:sp>
        <p:nvSpPr>
          <p:cNvPr id="14" name="Rectangle 13"/>
          <p:cNvSpPr/>
          <p:nvPr/>
        </p:nvSpPr>
        <p:spPr>
          <a:xfrm>
            <a:off x="4835360" y="3434920"/>
            <a:ext cx="1049274" cy="833060"/>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Dual Referral: </a:t>
            </a:r>
            <a:r>
              <a:rPr lang="en-US" sz="675" dirty="0">
                <a:solidFill>
                  <a:srgbClr val="000000"/>
                </a:solidFill>
                <a:latin typeface="Calibri" panose="020F0502020204030204" pitchFamily="34" charset="0"/>
                <a:ea typeface="Calibri" panose="020F0502020204030204" pitchFamily="34" charset="0"/>
                <a:cs typeface="Times New Roman" panose="02020603050405020304" pitchFamily="18" charset="0"/>
              </a:rPr>
              <a:t>Coach client on joint </a:t>
            </a:r>
            <a:r>
              <a:rPr lang="en-US" sz="675"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rPr>
              <a:t>disclosure or allow client to test with partner as if their HIV status is unknown; make plans </a:t>
            </a:r>
            <a:r>
              <a:rPr lang="en-US" sz="675" dirty="0">
                <a:solidFill>
                  <a:srgbClr val="000000"/>
                </a:solidFill>
                <a:latin typeface="Calibri" panose="020F0502020204030204" pitchFamily="34" charset="0"/>
                <a:ea typeface="Calibri" panose="020F0502020204030204" pitchFamily="34" charset="0"/>
                <a:cs typeface="Times New Roman" panose="02020603050405020304" pitchFamily="18" charset="0"/>
              </a:rPr>
              <a:t>for when and where joint disclosure will </a:t>
            </a:r>
            <a:r>
              <a:rPr lang="en-US" sz="675"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rPr>
              <a:t>occur; offer HIV testing to partner</a:t>
            </a:r>
            <a:endParaRPr lang="en-US" sz="675" dirty="0">
              <a:latin typeface="Calibri" panose="020F0502020204030204" pitchFamily="34" charset="0"/>
              <a:ea typeface="Calibri" panose="020F0502020204030204" pitchFamily="34" charset="0"/>
              <a:cs typeface="Times New Roman" panose="02020603050405020304" pitchFamily="18" charset="0"/>
            </a:endParaRPr>
          </a:p>
        </p:txBody>
      </p:sp>
      <p:sp>
        <p:nvSpPr>
          <p:cNvPr id="15" name="Rectangle 14"/>
          <p:cNvSpPr/>
          <p:nvPr/>
        </p:nvSpPr>
        <p:spPr>
          <a:xfrm>
            <a:off x="5955188" y="3434246"/>
            <a:ext cx="1080193" cy="833735"/>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Mutual </a:t>
            </a:r>
            <a:r>
              <a:rPr lang="en-US" sz="675" b="1"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Agreement Referral: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Provide referral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letter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and disclosure script; agree that client will refer partner or bring the child for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HIV testing services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within 7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days</a:t>
            </a:r>
            <a:endParaRPr lang="en-US" sz="618" dirty="0">
              <a:solidFill>
                <a:schemeClr val="tx1"/>
              </a:solidFill>
              <a:ea typeface="Calibri" panose="020F0502020204030204" pitchFamily="34" charset="0"/>
              <a:cs typeface="Times New Roman" panose="02020603050405020304" pitchFamily="18" charset="0"/>
            </a:endParaRPr>
          </a:p>
        </p:txBody>
      </p:sp>
      <p:sp>
        <p:nvSpPr>
          <p:cNvPr id="16" name="Rectangle 15"/>
          <p:cNvSpPr/>
          <p:nvPr/>
        </p:nvSpPr>
        <p:spPr>
          <a:xfrm>
            <a:off x="7077075" y="3423994"/>
            <a:ext cx="1058185" cy="843986"/>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t" anchorCtr="0" forceAA="0" compatLnSpc="1">
            <a:prstTxWarp prst="textNoShape">
              <a:avLst/>
            </a:prstTxWarp>
            <a:noAutofit/>
          </a:bodyPr>
          <a:lstStyle/>
          <a:p>
            <a:pPr algn="ctr"/>
            <a:r>
              <a:rPr lang="en-US" sz="680" b="1" dirty="0">
                <a:solidFill>
                  <a:schemeClr val="tx1"/>
                </a:solidFill>
                <a:ea typeface="Calibri" panose="020F0502020204030204" pitchFamily="34" charset="0"/>
                <a:cs typeface="Times New Roman" panose="02020603050405020304" pitchFamily="18" charset="0"/>
              </a:rPr>
              <a:t>Provider Referral: </a:t>
            </a:r>
            <a:r>
              <a:rPr lang="en-US" sz="680" dirty="0" smtClean="0">
                <a:solidFill>
                  <a:schemeClr val="tx1"/>
                </a:solidFill>
                <a:ea typeface="Calibri" panose="020F0502020204030204" pitchFamily="34" charset="0"/>
                <a:cs typeface="Times New Roman" panose="02020603050405020304" pitchFamily="18" charset="0"/>
              </a:rPr>
              <a:t>Initiate </a:t>
            </a:r>
            <a:r>
              <a:rPr lang="en-US" sz="680" dirty="0" smtClean="0">
                <a:solidFill>
                  <a:schemeClr val="tx1"/>
                </a:solidFill>
              </a:rPr>
              <a:t>partner </a:t>
            </a:r>
            <a:r>
              <a:rPr lang="en-US" sz="680" dirty="0">
                <a:solidFill>
                  <a:schemeClr val="tx1"/>
                </a:solidFill>
              </a:rPr>
              <a:t>contact </a:t>
            </a:r>
            <a:r>
              <a:rPr lang="en-US" sz="680" dirty="0" smtClean="0">
                <a:solidFill>
                  <a:schemeClr val="tx1"/>
                </a:solidFill>
              </a:rPr>
              <a:t>attempts* using the example script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 </a:t>
            </a:r>
          </a:p>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Community Based: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Confirm a day/time the provider will test the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partner/child(</a:t>
            </a:r>
            <a:r>
              <a:rPr lang="en-US" sz="675" dirty="0" err="1" smtClean="0">
                <a:solidFill>
                  <a:schemeClr val="tx1"/>
                </a:solidFill>
                <a:latin typeface="Calibri" panose="020F0502020204030204" pitchFamily="34" charset="0"/>
                <a:ea typeface="Calibri" panose="020F0502020204030204" pitchFamily="34" charset="0"/>
                <a:cs typeface="Times New Roman" panose="02020603050405020304" pitchFamily="18" charset="0"/>
              </a:rPr>
              <a:t>ren</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 in the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home*</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algn="ct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9" name="Rectangle 18"/>
          <p:cNvSpPr/>
          <p:nvPr/>
        </p:nvSpPr>
        <p:spPr>
          <a:xfrm>
            <a:off x="6891071" y="4428791"/>
            <a:ext cx="1431155" cy="300111"/>
          </a:xfrm>
          <a:prstGeom prst="rect">
            <a:avLst/>
          </a:prstGeom>
          <a:solidFill>
            <a:schemeClr val="accent4">
              <a:lumMod val="40000"/>
              <a:lumOff val="6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Was partner successfully contacted?</a:t>
            </a:r>
          </a:p>
          <a:p>
            <a:pPr algn="ct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Was the child tested? </a:t>
            </a:r>
          </a:p>
        </p:txBody>
      </p:sp>
      <p:sp>
        <p:nvSpPr>
          <p:cNvPr id="20" name="Rectangle 19"/>
          <p:cNvSpPr/>
          <p:nvPr/>
        </p:nvSpPr>
        <p:spPr>
          <a:xfrm rot="19484697">
            <a:off x="6779456" y="4712957"/>
            <a:ext cx="295988" cy="181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Yes </a:t>
            </a:r>
            <a:endParaRPr lang="en-US" sz="675"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21" name="Rectangle 20"/>
          <p:cNvSpPr/>
          <p:nvPr/>
        </p:nvSpPr>
        <p:spPr>
          <a:xfrm rot="2170670">
            <a:off x="8229607" y="4714037"/>
            <a:ext cx="295988" cy="1818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No</a:t>
            </a:r>
            <a:endParaRPr lang="en-US" sz="675"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22" name="Rectangle 21"/>
          <p:cNvSpPr/>
          <p:nvPr/>
        </p:nvSpPr>
        <p:spPr>
          <a:xfrm>
            <a:off x="5372276" y="4885140"/>
            <a:ext cx="1758774" cy="408539"/>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rPr>
              <a:t>Record successful partner contact or child test (including HIV status) on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3" name="Rectangle 22"/>
          <p:cNvSpPr/>
          <p:nvPr/>
        </p:nvSpPr>
        <p:spPr>
          <a:xfrm>
            <a:off x="7643428" y="4890052"/>
            <a:ext cx="1854051" cy="427230"/>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rPr>
              <a:t>If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Mutual Agreement</a:t>
            </a:r>
            <a:r>
              <a:rPr lang="en-US" sz="680" b="1"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Referral</a:t>
            </a:r>
            <a:r>
              <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rPr>
              <a:t>, initiate provider referral for partners or home testing for children after 7 days; otherwise record unsuccessful contact on </a:t>
            </a:r>
            <a:r>
              <a:rPr lang="en-US" sz="68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Index Testing Register/Forms</a:t>
            </a:r>
            <a:endParaRPr lang="en-US" sz="68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42" name="TextBox 41"/>
          <p:cNvSpPr txBox="1"/>
          <p:nvPr/>
        </p:nvSpPr>
        <p:spPr>
          <a:xfrm>
            <a:off x="2414719" y="183644"/>
            <a:ext cx="7076414" cy="584775"/>
          </a:xfrm>
          <a:prstGeom prst="rect">
            <a:avLst/>
          </a:prstGeom>
          <a:noFill/>
        </p:spPr>
        <p:txBody>
          <a:bodyPr wrap="square" rtlCol="0">
            <a:spAutoFit/>
          </a:bodyPr>
          <a:lstStyle/>
          <a:p>
            <a:pPr algn="ctr"/>
            <a:r>
              <a:rPr lang="en-US" sz="3200" b="1" u="sng" dirty="0" smtClean="0"/>
              <a:t>Detailed Steps </a:t>
            </a:r>
            <a:r>
              <a:rPr lang="en-US" sz="3200" b="1" u="sng" dirty="0"/>
              <a:t>for Index Testing Services</a:t>
            </a:r>
          </a:p>
        </p:txBody>
      </p:sp>
      <p:cxnSp>
        <p:nvCxnSpPr>
          <p:cNvPr id="92" name="Straight Connector 91"/>
          <p:cNvCxnSpPr/>
          <p:nvPr/>
        </p:nvCxnSpPr>
        <p:spPr>
          <a:xfrm>
            <a:off x="5444223" y="3306884"/>
            <a:ext cx="303941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flipV="1">
            <a:off x="7804403" y="3037887"/>
            <a:ext cx="149458" cy="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p:cNvCxnSpPr/>
          <p:nvPr/>
        </p:nvCxnSpPr>
        <p:spPr>
          <a:xfrm>
            <a:off x="7729104" y="3311605"/>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6858135" y="3267735"/>
            <a:ext cx="0" cy="343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6573843" y="4312083"/>
            <a:ext cx="205355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8622911" y="4248569"/>
            <a:ext cx="0" cy="725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p:nvPr/>
        </p:nvCxnSpPr>
        <p:spPr>
          <a:xfrm flipH="1">
            <a:off x="6982622" y="4743169"/>
            <a:ext cx="197102" cy="12372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16" idx="2"/>
          </p:cNvCxnSpPr>
          <p:nvPr/>
        </p:nvCxnSpPr>
        <p:spPr>
          <a:xfrm>
            <a:off x="7606168" y="4267980"/>
            <a:ext cx="2307" cy="4606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7608475" y="4321106"/>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3062554" y="5007052"/>
            <a:ext cx="1645716" cy="588053"/>
          </a:xfrm>
          <a:prstGeom prst="rect">
            <a:avLst/>
          </a:prstGeom>
          <a:solidFill>
            <a:srgbClr val="FFC000"/>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800" b="1" u="sng" dirty="0">
                <a:solidFill>
                  <a:schemeClr val="tx1"/>
                </a:solidFill>
                <a:latin typeface="Calibri" panose="020F0502020204030204" pitchFamily="34" charset="0"/>
                <a:ea typeface="Calibri" panose="020F0502020204030204" pitchFamily="34" charset="0"/>
                <a:cs typeface="Times New Roman" panose="02020603050405020304" pitchFamily="18" charset="0"/>
              </a:rPr>
              <a:t>Step 7</a:t>
            </a:r>
            <a:r>
              <a:rPr lang="en-US" sz="800" b="1" dirty="0">
                <a:solidFill>
                  <a:schemeClr val="tx1"/>
                </a:solidFill>
                <a:latin typeface="Calibri" panose="020F0502020204030204" pitchFamily="34" charset="0"/>
                <a:ea typeface="Calibri" panose="020F0502020204030204" pitchFamily="34" charset="0"/>
                <a:cs typeface="Times New Roman" panose="02020603050405020304" pitchFamily="18" charset="0"/>
              </a:rPr>
              <a: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 Provide appropriate services for children based on HIV status, </a:t>
            </a:r>
            <a:r>
              <a:rPr lang="en-US" sz="800" dirty="0" err="1">
                <a:solidFill>
                  <a:schemeClr val="tx1"/>
                </a:solidFill>
                <a:latin typeface="Calibri" panose="020F0502020204030204" pitchFamily="34" charset="0"/>
                <a:ea typeface="Calibri" panose="020F0502020204030204" pitchFamily="34" charset="0"/>
                <a:cs typeface="Times New Roman" panose="02020603050405020304" pitchFamily="18" charset="0"/>
              </a:rPr>
              <a:t>seroconcordant</a:t>
            </a:r>
            <a:r>
              <a:rPr lang="en-US" sz="800" dirty="0">
                <a:solidFill>
                  <a:schemeClr val="tx1"/>
                </a:solidFill>
                <a:latin typeface="Calibri" panose="020F0502020204030204" pitchFamily="34" charset="0"/>
                <a:ea typeface="Calibri" panose="020F0502020204030204" pitchFamily="34" charset="0"/>
                <a:cs typeface="Times New Roman" panose="02020603050405020304" pitchFamily="18" charset="0"/>
              </a:rPr>
              <a:t>/discordant partners, or work to support disclosure </a:t>
            </a:r>
          </a:p>
        </p:txBody>
      </p:sp>
      <p:sp>
        <p:nvSpPr>
          <p:cNvPr id="45" name="Rectangle 44"/>
          <p:cNvSpPr/>
          <p:nvPr/>
        </p:nvSpPr>
        <p:spPr>
          <a:xfrm>
            <a:off x="8185865" y="3423994"/>
            <a:ext cx="1130314" cy="843986"/>
          </a:xfrm>
          <a:prstGeom prst="rect">
            <a:avLst/>
          </a:prstGeom>
          <a:solidFill>
            <a:srgbClr val="FFFF99"/>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51435" tIns="25718" rIns="51435" bIns="25718" numCol="1" spcCol="0" rtlCol="0" fromWordArt="0" anchor="ctr" anchorCtr="0" forceAA="0" compatLnSpc="1">
            <a:prstTxWarp prst="textNoShape">
              <a:avLst/>
            </a:prstTxWarp>
            <a:noAutofit/>
          </a:bodyPr>
          <a:lstStyle/>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Client Referral: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Coach client on disclosure; p</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rovide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“Tips for Telling Your Partner about HIV” and referral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letter</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algn="ctr"/>
            <a:r>
              <a:rPr lang="en-US" sz="675" b="1" dirty="0">
                <a:solidFill>
                  <a:schemeClr val="tx1"/>
                </a:solidFill>
                <a:latin typeface="Calibri" panose="020F0502020204030204" pitchFamily="34" charset="0"/>
                <a:ea typeface="Calibri" panose="020F0502020204030204" pitchFamily="34" charset="0"/>
                <a:cs typeface="Times New Roman" panose="02020603050405020304" pitchFamily="18" charset="0"/>
              </a:rPr>
              <a:t>Facility Based: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Confirm an appointment to test biological </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children </a:t>
            </a:r>
            <a:r>
              <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rPr>
              <a:t>&lt;</a:t>
            </a:r>
            <a:r>
              <a:rPr lang="en-US" sz="675"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15</a:t>
            </a:r>
            <a:endParaRPr lang="en-US" sz="675"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cxnSp>
        <p:nvCxnSpPr>
          <p:cNvPr id="46" name="Straight Arrow Connector 45"/>
          <p:cNvCxnSpPr/>
          <p:nvPr/>
        </p:nvCxnSpPr>
        <p:spPr>
          <a:xfrm>
            <a:off x="6848521" y="2147729"/>
            <a:ext cx="0" cy="11857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6848521" y="2693189"/>
            <a:ext cx="0" cy="11857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8473362" y="3309186"/>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495284" y="3316151"/>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5453999" y="3299661"/>
            <a:ext cx="1" cy="10581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6565911" y="4314042"/>
            <a:ext cx="205355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4792003" y="5393853"/>
            <a:ext cx="4840947" cy="338554"/>
          </a:xfrm>
          <a:prstGeom prst="rect">
            <a:avLst/>
          </a:prstGeom>
          <a:noFill/>
        </p:spPr>
        <p:txBody>
          <a:bodyPr wrap="square" rtlCol="0">
            <a:spAutoFit/>
          </a:bodyPr>
          <a:lstStyle/>
          <a:p>
            <a:pPr marL="57150" indent="-57150"/>
            <a:r>
              <a:rPr lang="en-US" sz="800" b="1" dirty="0" smtClean="0"/>
              <a:t>*Note: Direct </a:t>
            </a:r>
            <a:r>
              <a:rPr lang="en-US" sz="800" b="1" dirty="0"/>
              <a:t>partner notification (telling sexual partners they have been exposed to HIV) </a:t>
            </a:r>
            <a:r>
              <a:rPr lang="en-US" sz="800" b="1" dirty="0" smtClean="0"/>
              <a:t>is not recommended by the National Department of Health due </a:t>
            </a:r>
            <a:r>
              <a:rPr lang="en-US" sz="800" b="1" dirty="0"/>
              <a:t>to high rates of intimate partner </a:t>
            </a:r>
            <a:r>
              <a:rPr lang="en-US" sz="800" b="1" dirty="0" smtClean="0"/>
              <a:t>violence in South Africa</a:t>
            </a:r>
            <a:endParaRPr lang="en-US" sz="800" b="1" dirty="0"/>
          </a:p>
        </p:txBody>
      </p:sp>
    </p:spTree>
    <p:extLst>
      <p:ext uri="{BB962C8B-B14F-4D97-AF65-F5344CB8AC3E}">
        <p14:creationId xmlns:p14="http://schemas.microsoft.com/office/powerpoint/2010/main" val="21886249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606" y="560438"/>
            <a:ext cx="10772775" cy="575187"/>
          </a:xfrm>
        </p:spPr>
        <p:txBody>
          <a:bodyPr>
            <a:normAutofit fontScale="90000"/>
          </a:bodyPr>
          <a:lstStyle/>
          <a:p>
            <a:pPr algn="ctr"/>
            <a:r>
              <a:rPr lang="en-US" sz="4400" b="1" dirty="0" smtClean="0"/>
              <a:t>Seven Tips for Partner Elicitation</a:t>
            </a:r>
            <a:endParaRPr lang="en-US" sz="4400" b="1" dirty="0"/>
          </a:p>
        </p:txBody>
      </p:sp>
      <p:sp>
        <p:nvSpPr>
          <p:cNvPr id="3" name="Content Placeholder 2"/>
          <p:cNvSpPr>
            <a:spLocks noGrp="1"/>
          </p:cNvSpPr>
          <p:nvPr>
            <p:ph idx="1"/>
          </p:nvPr>
        </p:nvSpPr>
        <p:spPr>
          <a:xfrm>
            <a:off x="803787" y="1215746"/>
            <a:ext cx="7057102" cy="4415993"/>
          </a:xfrm>
        </p:spPr>
        <p:txBody>
          <a:bodyPr>
            <a:noAutofit/>
          </a:bodyPr>
          <a:lstStyle/>
          <a:p>
            <a:pPr marL="457200" indent="-457200">
              <a:buFont typeface="+mj-lt"/>
              <a:buAutoNum type="arabicParenR"/>
            </a:pPr>
            <a:r>
              <a:rPr lang="en-US" sz="2000" dirty="0" smtClean="0"/>
              <a:t> Introduce partner notification in pre-test counseling session</a:t>
            </a:r>
          </a:p>
          <a:p>
            <a:pPr marL="457200" indent="-457200">
              <a:buFont typeface="+mj-lt"/>
              <a:buAutoNum type="arabicParenR"/>
            </a:pPr>
            <a:r>
              <a:rPr lang="en-US" sz="2000" dirty="0" smtClean="0"/>
              <a:t>Use appropriate questions/ language to ask about partner(s) and children</a:t>
            </a:r>
          </a:p>
          <a:p>
            <a:pPr marL="457200" indent="-457200">
              <a:buFont typeface="+mj-lt"/>
              <a:buAutoNum type="arabicParenR"/>
            </a:pPr>
            <a:r>
              <a:rPr lang="en-US" sz="2000" dirty="0" smtClean="0"/>
              <a:t>Assure clients of the confidentiality of services:  partners will be traced and be offered testing for the ‘Cheka </a:t>
            </a:r>
            <a:r>
              <a:rPr lang="en-US" sz="2000" dirty="0" err="1"/>
              <a:t>Impilo</a:t>
            </a:r>
            <a:r>
              <a:rPr lang="en-US" sz="2000" dirty="0"/>
              <a:t>’ National Wellness Campaign</a:t>
            </a:r>
            <a:endParaRPr lang="en-US" sz="2000" dirty="0" smtClean="0"/>
          </a:p>
          <a:p>
            <a:pPr marL="457200" indent="-457200">
              <a:buFont typeface="+mj-lt"/>
              <a:buAutoNum type="arabicParenR"/>
            </a:pPr>
            <a:r>
              <a:rPr lang="en-US" sz="2000" dirty="0" smtClean="0"/>
              <a:t>There is no need for client to disclose their HIV status, partners will be traced and offered a test anonymously. </a:t>
            </a:r>
          </a:p>
          <a:p>
            <a:pPr marL="457200" indent="-457200">
              <a:buFont typeface="+mj-lt"/>
              <a:buAutoNum type="arabicParenR"/>
            </a:pPr>
            <a:r>
              <a:rPr lang="en-US" sz="2000" dirty="0" smtClean="0"/>
              <a:t>Use </a:t>
            </a:r>
            <a:r>
              <a:rPr lang="en-US" sz="2000" dirty="0"/>
              <a:t>humor and slang to </a:t>
            </a:r>
            <a:r>
              <a:rPr lang="en-US" sz="2000" dirty="0" smtClean="0"/>
              <a:t>probe for additional partners and make </a:t>
            </a:r>
            <a:r>
              <a:rPr lang="en-US" sz="2000" dirty="0"/>
              <a:t>clients feel comfortable with </a:t>
            </a:r>
            <a:r>
              <a:rPr lang="en-US" sz="2000" dirty="0" smtClean="0"/>
              <a:t>you</a:t>
            </a:r>
          </a:p>
          <a:p>
            <a:pPr marL="457200" indent="-457200">
              <a:buFont typeface="+mj-lt"/>
              <a:buAutoNum type="arabicParenR"/>
            </a:pPr>
            <a:r>
              <a:rPr lang="en-US" sz="2000" dirty="0" smtClean="0"/>
              <a:t>Use brief motivational interviewing to create rapport with clients</a:t>
            </a:r>
          </a:p>
          <a:p>
            <a:pPr marL="457200" indent="-457200">
              <a:buFont typeface="+mj-lt"/>
              <a:buAutoNum type="arabicParenR"/>
            </a:pPr>
            <a:r>
              <a:rPr lang="en-US" sz="2000" dirty="0" smtClean="0"/>
              <a:t>Act natural and do not make the elicitation weird, judgmental,  or stressful for the client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69420" y="1577731"/>
            <a:ext cx="3915697" cy="1404683"/>
          </a:xfrm>
          <a:prstGeom prst="rect">
            <a:avLst/>
          </a:prstGeom>
        </p:spPr>
      </p:pic>
      <p:pic>
        <p:nvPicPr>
          <p:cNvPr id="5" name="Picture 4"/>
          <p:cNvPicPr>
            <a:picLocks noChangeAspect="1"/>
          </p:cNvPicPr>
          <p:nvPr/>
        </p:nvPicPr>
        <p:blipFill rotWithShape="1">
          <a:blip r:embed="rId3"/>
          <a:srcRect l="4233" r="6875"/>
          <a:stretch/>
        </p:blipFill>
        <p:spPr>
          <a:xfrm>
            <a:off x="8288592" y="2637123"/>
            <a:ext cx="3277354" cy="2414199"/>
          </a:xfrm>
          <a:prstGeom prst="rect">
            <a:avLst/>
          </a:prstGeom>
        </p:spPr>
      </p:pic>
    </p:spTree>
    <p:extLst>
      <p:ext uri="{BB962C8B-B14F-4D97-AF65-F5344CB8AC3E}">
        <p14:creationId xmlns:p14="http://schemas.microsoft.com/office/powerpoint/2010/main" val="35629495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729772"/>
          </a:xfrm>
        </p:spPr>
        <p:txBody>
          <a:bodyPr>
            <a:normAutofit fontScale="90000"/>
          </a:bodyPr>
          <a:lstStyle/>
          <a:p>
            <a:pPr algn="ctr"/>
            <a:r>
              <a:rPr lang="en-US" sz="2800" b="1" dirty="0" smtClean="0">
                <a:latin typeface="Calibri" panose="020F0502020204030204" pitchFamily="34" charset="0"/>
                <a:cs typeface="Calibri" panose="020F0502020204030204" pitchFamily="34" charset="0"/>
              </a:rPr>
              <a:t>Tip 5 for Partner Elicitation: Use Humor and Appropriate Slang to Probe and Make the Client Feel Comfortable</a:t>
            </a:r>
            <a:endParaRPr lang="en-US" sz="2800" b="1" dirty="0">
              <a:latin typeface="Calibri" panose="020F0502020204030204" pitchFamily="34" charset="0"/>
              <a:cs typeface="Calibri" panose="020F0502020204030204" pitchFamily="34" charset="0"/>
            </a:endParaRPr>
          </a:p>
        </p:txBody>
      </p:sp>
      <p:pic>
        <p:nvPicPr>
          <p:cNvPr id="4" name="Picture 3"/>
          <p:cNvPicPr>
            <a:picLocks noChangeAspect="1"/>
          </p:cNvPicPr>
          <p:nvPr/>
        </p:nvPicPr>
        <p:blipFill>
          <a:blip r:embed="rId2"/>
          <a:stretch>
            <a:fillRect/>
          </a:stretch>
        </p:blipFill>
        <p:spPr>
          <a:xfrm>
            <a:off x="1228930" y="1936551"/>
            <a:ext cx="2730578" cy="3856273"/>
          </a:xfrm>
          <a:prstGeom prst="rect">
            <a:avLst/>
          </a:prstGeom>
        </p:spPr>
      </p:pic>
      <p:pic>
        <p:nvPicPr>
          <p:cNvPr id="5" name="Picture 4"/>
          <p:cNvPicPr>
            <a:picLocks noChangeAspect="1"/>
          </p:cNvPicPr>
          <p:nvPr/>
        </p:nvPicPr>
        <p:blipFill>
          <a:blip r:embed="rId3"/>
          <a:stretch>
            <a:fillRect/>
          </a:stretch>
        </p:blipFill>
        <p:spPr>
          <a:xfrm>
            <a:off x="-16635384" y="-28775025"/>
            <a:ext cx="3227175" cy="4572000"/>
          </a:xfrm>
          <a:prstGeom prst="rect">
            <a:avLst/>
          </a:prstGeom>
        </p:spPr>
      </p:pic>
      <p:pic>
        <p:nvPicPr>
          <p:cNvPr id="6" name="Picture 5"/>
          <p:cNvPicPr>
            <a:picLocks noChangeAspect="1"/>
          </p:cNvPicPr>
          <p:nvPr/>
        </p:nvPicPr>
        <p:blipFill>
          <a:blip r:embed="rId3"/>
          <a:stretch>
            <a:fillRect/>
          </a:stretch>
        </p:blipFill>
        <p:spPr>
          <a:xfrm>
            <a:off x="-16635413" y="-28775025"/>
            <a:ext cx="3872610" cy="5486400"/>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28155" y="1980613"/>
            <a:ext cx="2659772" cy="3768150"/>
          </a:xfrm>
          <a:prstGeom prst="rect">
            <a:avLst/>
          </a:prstGeom>
          <a:ln>
            <a:solidFill>
              <a:schemeClr val="tx1"/>
            </a:solidFill>
          </a:ln>
        </p:spPr>
      </p:pic>
      <p:sp>
        <p:nvSpPr>
          <p:cNvPr id="3" name="Rectangle 2"/>
          <p:cNvSpPr/>
          <p:nvPr/>
        </p:nvSpPr>
        <p:spPr>
          <a:xfrm>
            <a:off x="480623" y="1229305"/>
            <a:ext cx="11233155" cy="609398"/>
          </a:xfrm>
          <a:prstGeom prst="rect">
            <a:avLst/>
          </a:prstGeom>
        </p:spPr>
        <p:txBody>
          <a:bodyPr wrap="square">
            <a:spAutoFit/>
          </a:bodyPr>
          <a:lstStyle/>
          <a:p>
            <a:pPr marL="798273" lvl="2" indent="-341211">
              <a:lnSpc>
                <a:spcPct val="120000"/>
              </a:lnSpc>
              <a:spcBef>
                <a:spcPts val="0"/>
              </a:spcBef>
              <a:buFont typeface="Arial" panose="020B0604020202020204" pitchFamily="34" charset="0"/>
              <a:buChar char="•"/>
            </a:pPr>
            <a:r>
              <a:rPr lang="en-US" sz="1400" dirty="0" smtClean="0">
                <a:latin typeface="Calibri" panose="020F0502020204030204" pitchFamily="34" charset="0"/>
              </a:rPr>
              <a:t>After client responds about ‘main partner,’  probe </a:t>
            </a:r>
            <a:r>
              <a:rPr lang="en-US" sz="1400" dirty="0">
                <a:latin typeface="Calibri" panose="020F0502020204030204" pitchFamily="34" charset="0"/>
              </a:rPr>
              <a:t>for additional partners using slang </a:t>
            </a:r>
            <a:r>
              <a:rPr lang="en-US" sz="1400" dirty="0" smtClean="0">
                <a:latin typeface="Calibri" panose="020F0502020204030204" pitchFamily="34" charset="0"/>
              </a:rPr>
              <a:t>terms that are common in the community </a:t>
            </a:r>
          </a:p>
          <a:p>
            <a:pPr marL="798273" lvl="2" indent="-341211">
              <a:lnSpc>
                <a:spcPct val="120000"/>
              </a:lnSpc>
              <a:spcBef>
                <a:spcPts val="0"/>
              </a:spcBef>
              <a:buFont typeface="Arial" panose="020B0604020202020204" pitchFamily="34" charset="0"/>
              <a:buChar char="•"/>
            </a:pPr>
            <a:r>
              <a:rPr lang="en-US" sz="1400" dirty="0" smtClean="0">
                <a:latin typeface="Calibri" panose="020F0502020204030204" pitchFamily="34" charset="0"/>
              </a:rPr>
              <a:t>Ask expert clients, including AGYW, to give you popular terms used in the community</a:t>
            </a:r>
            <a:endParaRPr lang="en-US" sz="1400" dirty="0">
              <a:latin typeface="Calibri" panose="020F0502020204030204" pitchFamily="34" charset="0"/>
            </a:endParaRPr>
          </a:p>
        </p:txBody>
      </p:sp>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63101" y="2423804"/>
            <a:ext cx="2620144" cy="2620144"/>
          </a:xfrm>
          <a:prstGeom prst="rect">
            <a:avLst/>
          </a:prstGeom>
        </p:spPr>
      </p:pic>
    </p:spTree>
    <p:extLst>
      <p:ext uri="{BB962C8B-B14F-4D97-AF65-F5344CB8AC3E}">
        <p14:creationId xmlns:p14="http://schemas.microsoft.com/office/powerpoint/2010/main" val="14510924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2" y="178307"/>
            <a:ext cx="10896598" cy="1296531"/>
          </a:xfrm>
        </p:spPr>
        <p:txBody>
          <a:bodyPr>
            <a:normAutofit/>
          </a:bodyPr>
          <a:lstStyle/>
          <a:p>
            <a:pPr algn="ctr"/>
            <a:r>
              <a:rPr lang="en-US" sz="3600" b="1" dirty="0" smtClean="0">
                <a:latin typeface="Calibri" panose="020F0502020204030204" pitchFamily="34" charset="0"/>
                <a:cs typeface="Calibri" panose="020F0502020204030204" pitchFamily="34" charset="0"/>
              </a:rPr>
              <a:t>Tip 5: Popular </a:t>
            </a:r>
            <a:r>
              <a:rPr lang="en-US" sz="3600" b="1" dirty="0">
                <a:latin typeface="Calibri" panose="020F0502020204030204" pitchFamily="34" charset="0"/>
                <a:cs typeface="Calibri" panose="020F0502020204030204" pitchFamily="34" charset="0"/>
              </a:rPr>
              <a:t>Slang </a:t>
            </a:r>
            <a:r>
              <a:rPr lang="en-US" sz="3600" b="1" dirty="0" smtClean="0">
                <a:latin typeface="Calibri" panose="020F0502020204030204" pitchFamily="34" charset="0"/>
                <a:cs typeface="Calibri" panose="020F0502020204030204" pitchFamily="34" charset="0"/>
              </a:rPr>
              <a:t>Terms used by men</a:t>
            </a:r>
            <a:endParaRPr lang="en-US" sz="4399" b="1" dirty="0">
              <a:latin typeface="Calibri" panose="020F0502020204030204" pitchFamily="34" charset="0"/>
              <a:cs typeface="Calibri" panose="020F0502020204030204" pitchFamily="34" charset="0"/>
            </a:endParaRPr>
          </a:p>
        </p:txBody>
      </p:sp>
      <p:sp>
        <p:nvSpPr>
          <p:cNvPr id="8" name="Content Placeholder 7"/>
          <p:cNvSpPr>
            <a:spLocks noGrp="1"/>
          </p:cNvSpPr>
          <p:nvPr>
            <p:ph sz="half" idx="2"/>
          </p:nvPr>
        </p:nvSpPr>
        <p:spPr>
          <a:xfrm>
            <a:off x="533403" y="1275737"/>
            <a:ext cx="3151390" cy="3962401"/>
          </a:xfrm>
        </p:spPr>
        <p:txBody>
          <a:bodyPr>
            <a:normAutofit fontScale="85000" lnSpcReduction="20000"/>
          </a:bodyPr>
          <a:lstStyle/>
          <a:p>
            <a:r>
              <a:rPr lang="en-US" sz="2000" dirty="0" err="1" smtClean="0">
                <a:latin typeface="Calibri" panose="020F0502020204030204" pitchFamily="34" charset="0"/>
                <a:cs typeface="Calibri" panose="020F0502020204030204" pitchFamily="34" charset="0"/>
              </a:rPr>
              <a:t>iKati</a:t>
            </a:r>
            <a:endParaRPr lang="en-US" sz="2000" dirty="0" smtClean="0">
              <a:latin typeface="Calibri" panose="020F0502020204030204" pitchFamily="34" charset="0"/>
              <a:cs typeface="Calibri" panose="020F0502020204030204" pitchFamily="34" charset="0"/>
            </a:endParaRPr>
          </a:p>
          <a:p>
            <a:r>
              <a:rPr lang="en-US" sz="2000" dirty="0" err="1" smtClean="0">
                <a:latin typeface="Calibri" panose="020F0502020204030204" pitchFamily="34" charset="0"/>
                <a:cs typeface="Calibri" panose="020F0502020204030204" pitchFamily="34" charset="0"/>
              </a:rPr>
              <a:t>Ikhwapha</a:t>
            </a:r>
            <a:r>
              <a:rPr lang="en-US" sz="2000" dirty="0" smtClean="0">
                <a:latin typeface="Calibri" panose="020F0502020204030204" pitchFamily="34" charset="0"/>
                <a:cs typeface="Calibri" panose="020F0502020204030204" pitchFamily="34" charset="0"/>
              </a:rPr>
              <a:t>/</a:t>
            </a:r>
            <a:r>
              <a:rPr lang="en-US" sz="2000" dirty="0" err="1" smtClean="0">
                <a:latin typeface="Calibri" panose="020F0502020204030204" pitchFamily="34" charset="0"/>
                <a:cs typeface="Calibri" panose="020F0502020204030204" pitchFamily="34" charset="0"/>
              </a:rPr>
              <a:t>umakhwapheni</a:t>
            </a:r>
            <a:endParaRPr lang="en-US" sz="2000" dirty="0" smtClean="0">
              <a:latin typeface="Calibri" panose="020F0502020204030204" pitchFamily="34" charset="0"/>
              <a:cs typeface="Calibri" panose="020F0502020204030204" pitchFamily="34" charset="0"/>
            </a:endParaRPr>
          </a:p>
          <a:p>
            <a:r>
              <a:rPr lang="en-US" sz="2000" dirty="0" smtClean="0">
                <a:latin typeface="Calibri" panose="020F0502020204030204" pitchFamily="34" charset="0"/>
                <a:cs typeface="Calibri" panose="020F0502020204030204" pitchFamily="34" charset="0"/>
              </a:rPr>
              <a:t>Sugar Baby</a:t>
            </a:r>
          </a:p>
          <a:p>
            <a:r>
              <a:rPr lang="en-US" sz="2000" dirty="0" err="1" smtClean="0">
                <a:latin typeface="Calibri" panose="020F0502020204030204" pitchFamily="34" charset="0"/>
                <a:cs typeface="Calibri" panose="020F0502020204030204" pitchFamily="34" charset="0"/>
              </a:rPr>
              <a:t>Ohlekisana</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naye</a:t>
            </a:r>
            <a:r>
              <a:rPr lang="en-US" sz="2000" dirty="0" smtClean="0">
                <a:latin typeface="Calibri" panose="020F0502020204030204" pitchFamily="34" charset="0"/>
                <a:cs typeface="Calibri" panose="020F0502020204030204" pitchFamily="34" charset="0"/>
              </a:rPr>
              <a:t> (older men) </a:t>
            </a:r>
          </a:p>
          <a:p>
            <a:r>
              <a:rPr lang="en-US" sz="2000" dirty="0" smtClean="0">
                <a:latin typeface="Calibri" panose="020F0502020204030204" pitchFamily="34" charset="0"/>
                <a:cs typeface="Calibri" panose="020F0502020204030204" pitchFamily="34" charset="0"/>
              </a:rPr>
              <a:t>Ume </a:t>
            </a:r>
            <a:r>
              <a:rPr lang="en-US" sz="2000" dirty="0" err="1" smtClean="0">
                <a:latin typeface="Calibri" panose="020F0502020204030204" pitchFamily="34" charset="0"/>
                <a:cs typeface="Calibri" panose="020F0502020204030204" pitchFamily="34" charset="0"/>
              </a:rPr>
              <a:t>ngomlenze</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owodwa</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ngempela</a:t>
            </a:r>
            <a:r>
              <a:rPr lang="en-US" sz="2000" dirty="0" smtClean="0">
                <a:latin typeface="Calibri" panose="020F0502020204030204" pitchFamily="34" charset="0"/>
                <a:cs typeface="Calibri" panose="020F0502020204030204" pitchFamily="34" charset="0"/>
              </a:rPr>
              <a:t>? (Probing ) </a:t>
            </a:r>
          </a:p>
          <a:p>
            <a:r>
              <a:rPr lang="en-US" sz="2000" dirty="0" err="1" smtClean="0">
                <a:latin typeface="Calibri" panose="020F0502020204030204" pitchFamily="34" charset="0"/>
                <a:cs typeface="Calibri" panose="020F0502020204030204" pitchFamily="34" charset="0"/>
              </a:rPr>
              <a:t>i-Vrou</a:t>
            </a:r>
            <a:endParaRPr lang="en-US" sz="2000" dirty="0" smtClean="0">
              <a:latin typeface="Calibri" panose="020F0502020204030204" pitchFamily="34" charset="0"/>
              <a:cs typeface="Calibri" panose="020F0502020204030204" pitchFamily="34" charset="0"/>
            </a:endParaRPr>
          </a:p>
          <a:p>
            <a:r>
              <a:rPr lang="en-US" sz="2000" dirty="0" err="1" smtClean="0">
                <a:latin typeface="Calibri" panose="020F0502020204030204" pitchFamily="34" charset="0"/>
                <a:cs typeface="Calibri" panose="020F0502020204030204" pitchFamily="34" charset="0"/>
              </a:rPr>
              <a:t>uMuntu</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wakho</a:t>
            </a:r>
            <a:endParaRPr lang="en-US" sz="2000" dirty="0" smtClean="0">
              <a:latin typeface="Calibri" panose="020F0502020204030204" pitchFamily="34" charset="0"/>
              <a:cs typeface="Calibri" panose="020F0502020204030204" pitchFamily="34" charset="0"/>
            </a:endParaRPr>
          </a:p>
          <a:p>
            <a:r>
              <a:rPr lang="en-US" sz="2000" dirty="0" err="1" smtClean="0">
                <a:latin typeface="Calibri" panose="020F0502020204030204" pitchFamily="34" charset="0"/>
                <a:cs typeface="Calibri" panose="020F0502020204030204" pitchFamily="34" charset="0"/>
              </a:rPr>
              <a:t>Oncokola</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Naye</a:t>
            </a:r>
            <a:r>
              <a:rPr lang="en-US" sz="2000" dirty="0" smtClean="0">
                <a:latin typeface="Calibri" panose="020F0502020204030204" pitchFamily="34" charset="0"/>
                <a:cs typeface="Calibri" panose="020F0502020204030204" pitchFamily="34" charset="0"/>
              </a:rPr>
              <a:t> </a:t>
            </a:r>
          </a:p>
          <a:p>
            <a:r>
              <a:rPr lang="en-US" sz="2000" dirty="0" err="1" smtClean="0">
                <a:latin typeface="Calibri" panose="020F0502020204030204" pitchFamily="34" charset="0"/>
                <a:cs typeface="Calibri" panose="020F0502020204030204" pitchFamily="34" charset="0"/>
              </a:rPr>
              <a:t>Moghel</a:t>
            </a:r>
            <a:r>
              <a:rPr lang="en-US" sz="2000" dirty="0" smtClean="0">
                <a:latin typeface="Calibri" panose="020F0502020204030204" pitchFamily="34" charset="0"/>
                <a:cs typeface="Calibri" panose="020F0502020204030204" pitchFamily="34" charset="0"/>
              </a:rPr>
              <a:t> </a:t>
            </a:r>
          </a:p>
          <a:p>
            <a:r>
              <a:rPr lang="en-US" sz="2000" dirty="0" err="1" smtClean="0">
                <a:latin typeface="Calibri" panose="020F0502020204030204" pitchFamily="34" charset="0"/>
                <a:cs typeface="Calibri" panose="020F0502020204030204" pitchFamily="34" charset="0"/>
              </a:rPr>
              <a:t>Wifey</a:t>
            </a:r>
            <a:endParaRPr lang="en-US" sz="2000" dirty="0" smtClean="0">
              <a:latin typeface="Calibri" panose="020F0502020204030204" pitchFamily="34" charset="0"/>
              <a:cs typeface="Calibri" panose="020F0502020204030204" pitchFamily="34" charset="0"/>
            </a:endParaRPr>
          </a:p>
          <a:p>
            <a:r>
              <a:rPr lang="en-US" sz="2000" dirty="0" smtClean="0">
                <a:latin typeface="Calibri" panose="020F0502020204030204" pitchFamily="34" charset="0"/>
                <a:cs typeface="Calibri" panose="020F0502020204030204" pitchFamily="34" charset="0"/>
              </a:rPr>
              <a:t>Bae </a:t>
            </a:r>
          </a:p>
          <a:p>
            <a:r>
              <a:rPr lang="en-US" sz="2000" dirty="0" smtClean="0">
                <a:latin typeface="Calibri" panose="020F0502020204030204" pitchFamily="34" charset="0"/>
                <a:cs typeface="Calibri" panose="020F0502020204030204" pitchFamily="34" charset="0"/>
              </a:rPr>
              <a:t>Baby mamma</a:t>
            </a:r>
          </a:p>
          <a:p>
            <a:endParaRPr lang="en-US" sz="2000" dirty="0" smtClean="0">
              <a:latin typeface="Calibri" panose="020F0502020204030204" pitchFamily="34" charset="0"/>
              <a:cs typeface="Calibri" panose="020F0502020204030204" pitchFamily="34" charset="0"/>
            </a:endParaRPr>
          </a:p>
        </p:txBody>
      </p:sp>
      <p:sp>
        <p:nvSpPr>
          <p:cNvPr id="10" name="Content Placeholder 9"/>
          <p:cNvSpPr>
            <a:spLocks noGrp="1"/>
          </p:cNvSpPr>
          <p:nvPr>
            <p:ph sz="quarter" idx="4"/>
          </p:nvPr>
        </p:nvSpPr>
        <p:spPr>
          <a:xfrm>
            <a:off x="6545671" y="1328846"/>
            <a:ext cx="3188265" cy="3962401"/>
          </a:xfrm>
        </p:spPr>
        <p:txBody>
          <a:bodyPr>
            <a:normAutofit/>
          </a:bodyPr>
          <a:lstStyle/>
          <a:p>
            <a:r>
              <a:rPr lang="en-US" sz="1800" dirty="0" err="1" smtClean="0"/>
              <a:t>Stokko</a:t>
            </a:r>
            <a:endParaRPr lang="en-US" sz="1800" dirty="0" smtClean="0"/>
          </a:p>
          <a:p>
            <a:r>
              <a:rPr lang="en-US" sz="1800" dirty="0" err="1" smtClean="0"/>
              <a:t>Nyatsi</a:t>
            </a:r>
            <a:endParaRPr lang="en-US" sz="1800" dirty="0" smtClean="0"/>
          </a:p>
          <a:p>
            <a:r>
              <a:rPr lang="en-US" sz="1800" dirty="0" smtClean="0"/>
              <a:t>Side dish/ side kick/ side chick</a:t>
            </a:r>
          </a:p>
          <a:p>
            <a:r>
              <a:rPr lang="en-US" sz="1800" dirty="0" err="1"/>
              <a:t>o</a:t>
            </a:r>
            <a:r>
              <a:rPr lang="en-US" sz="1800" dirty="0" err="1" smtClean="0"/>
              <a:t>Mamncane</a:t>
            </a:r>
            <a:r>
              <a:rPr lang="en-US" sz="1800" dirty="0" smtClean="0"/>
              <a:t> </a:t>
            </a:r>
          </a:p>
          <a:p>
            <a:r>
              <a:rPr lang="en-US" sz="1800" dirty="0" err="1"/>
              <a:t>o</a:t>
            </a:r>
            <a:r>
              <a:rPr lang="en-US" sz="1800" dirty="0" err="1" smtClean="0"/>
              <a:t>Sisterz</a:t>
            </a:r>
            <a:endParaRPr lang="en-US" sz="1800" dirty="0" smtClean="0"/>
          </a:p>
          <a:p>
            <a:r>
              <a:rPr lang="en-US" sz="1800" dirty="0" err="1" smtClean="0"/>
              <a:t>Medi</a:t>
            </a:r>
            <a:endParaRPr lang="en-US" sz="1800" dirty="0" smtClean="0"/>
          </a:p>
          <a:p>
            <a:r>
              <a:rPr lang="en-US" sz="1800" dirty="0" err="1" smtClean="0"/>
              <a:t>iThekeni</a:t>
            </a:r>
            <a:endParaRPr lang="en-US" sz="1800" dirty="0" smtClean="0"/>
          </a:p>
          <a:p>
            <a:r>
              <a:rPr lang="en-US" sz="1800" dirty="0" smtClean="0"/>
              <a:t>Cherrie</a:t>
            </a:r>
          </a:p>
          <a:p>
            <a:r>
              <a:rPr lang="en-US" sz="1800" dirty="0" err="1" smtClean="0"/>
              <a:t>uMadam</a:t>
            </a:r>
            <a:endParaRPr lang="en-US" sz="1800" dirty="0" smtClean="0"/>
          </a:p>
          <a:p>
            <a:r>
              <a:rPr lang="en-US" sz="1800" dirty="0" err="1"/>
              <a:t>o</a:t>
            </a:r>
            <a:r>
              <a:rPr lang="en-US" sz="1800" dirty="0" err="1" smtClean="0"/>
              <a:t>MaBhebeza</a:t>
            </a:r>
            <a:endParaRPr lang="en-US" sz="1800" dirty="0" smtClean="0"/>
          </a:p>
          <a:p>
            <a:endParaRPr lang="en-US" sz="1800" dirty="0"/>
          </a:p>
        </p:txBody>
      </p:sp>
      <p:pic>
        <p:nvPicPr>
          <p:cNvPr id="5" name="Picture 4"/>
          <p:cNvPicPr>
            <a:picLocks noChangeAspect="1"/>
          </p:cNvPicPr>
          <p:nvPr/>
        </p:nvPicPr>
        <p:blipFill>
          <a:blip r:embed="rId3"/>
          <a:stretch>
            <a:fillRect/>
          </a:stretch>
        </p:blipFill>
        <p:spPr>
          <a:xfrm>
            <a:off x="9133797" y="5001857"/>
            <a:ext cx="1755800" cy="95715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90196" y="2032973"/>
            <a:ext cx="2143125" cy="2143125"/>
          </a:xfrm>
          <a:prstGeom prst="rect">
            <a:avLst/>
          </a:prstGeom>
        </p:spPr>
      </p:pic>
    </p:spTree>
    <p:extLst>
      <p:ext uri="{BB962C8B-B14F-4D97-AF65-F5344CB8AC3E}">
        <p14:creationId xmlns:p14="http://schemas.microsoft.com/office/powerpoint/2010/main" val="1666793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78308"/>
            <a:ext cx="11658600" cy="1066800"/>
          </a:xfrm>
        </p:spPr>
        <p:txBody>
          <a:bodyPr>
            <a:normAutofit/>
          </a:bodyPr>
          <a:lstStyle/>
          <a:p>
            <a:pPr algn="ctr"/>
            <a:r>
              <a:rPr lang="en-US" sz="3200" b="1" dirty="0" smtClean="0">
                <a:latin typeface="Calibri" panose="020F0502020204030204" pitchFamily="34" charset="0"/>
                <a:cs typeface="Calibri" panose="020F0502020204030204" pitchFamily="34" charset="0"/>
              </a:rPr>
              <a:t>Tip 5: Possible </a:t>
            </a:r>
            <a:r>
              <a:rPr lang="en-US" sz="3200" b="1" dirty="0">
                <a:latin typeface="Calibri" panose="020F0502020204030204" pitchFamily="34" charset="0"/>
                <a:cs typeface="Calibri" panose="020F0502020204030204" pitchFamily="34" charset="0"/>
              </a:rPr>
              <a:t>Slang </a:t>
            </a:r>
            <a:r>
              <a:rPr lang="en-US" sz="3200" b="1" dirty="0" smtClean="0">
                <a:latin typeface="Calibri" panose="020F0502020204030204" pitchFamily="34" charset="0"/>
                <a:cs typeface="Calibri" panose="020F0502020204030204" pitchFamily="34" charset="0"/>
              </a:rPr>
              <a:t>Terms used by women</a:t>
            </a:r>
            <a:endParaRPr lang="en-US" sz="3200" b="1" dirty="0">
              <a:latin typeface="Calibri" panose="020F0502020204030204" pitchFamily="34" charset="0"/>
              <a:cs typeface="Calibri" panose="020F0502020204030204" pitchFamily="34" charset="0"/>
            </a:endParaRPr>
          </a:p>
        </p:txBody>
      </p:sp>
      <p:sp>
        <p:nvSpPr>
          <p:cNvPr id="8" name="Content Placeholder 7"/>
          <p:cNvSpPr>
            <a:spLocks noGrp="1"/>
          </p:cNvSpPr>
          <p:nvPr>
            <p:ph sz="half" idx="2"/>
          </p:nvPr>
        </p:nvSpPr>
        <p:spPr>
          <a:xfrm>
            <a:off x="422788" y="1430594"/>
            <a:ext cx="3728883" cy="3962401"/>
          </a:xfrm>
        </p:spPr>
        <p:txBody>
          <a:bodyPr>
            <a:normAutofit fontScale="62500" lnSpcReduction="20000"/>
          </a:bodyPr>
          <a:lstStyle/>
          <a:p>
            <a:r>
              <a:rPr lang="en-US" dirty="0" err="1" smtClean="0"/>
              <a:t>Umngani</a:t>
            </a:r>
            <a:r>
              <a:rPr lang="en-US" dirty="0" smtClean="0"/>
              <a:t> </a:t>
            </a:r>
            <a:r>
              <a:rPr lang="en-US" dirty="0" err="1" smtClean="0"/>
              <a:t>wesilisisa</a:t>
            </a:r>
            <a:r>
              <a:rPr lang="en-US" dirty="0" smtClean="0"/>
              <a:t> (Appropriate for older women) </a:t>
            </a:r>
          </a:p>
          <a:p>
            <a:r>
              <a:rPr lang="en-US" dirty="0" err="1" smtClean="0"/>
              <a:t>Ishende</a:t>
            </a:r>
            <a:endParaRPr lang="en-US" dirty="0" smtClean="0"/>
          </a:p>
          <a:p>
            <a:r>
              <a:rPr lang="en-US" dirty="0" smtClean="0"/>
              <a:t>Minister of Finance/ Housing/Transport</a:t>
            </a:r>
          </a:p>
          <a:p>
            <a:r>
              <a:rPr lang="en-US" dirty="0" smtClean="0">
                <a:latin typeface="Calibri" panose="020F0502020204030204" pitchFamily="34" charset="0"/>
                <a:cs typeface="Calibri" panose="020F0502020204030204" pitchFamily="34" charset="0"/>
              </a:rPr>
              <a:t>Minister of </a:t>
            </a:r>
            <a:r>
              <a:rPr lang="en-US" dirty="0" err="1" smtClean="0">
                <a:latin typeface="Calibri" panose="020F0502020204030204" pitchFamily="34" charset="0"/>
                <a:cs typeface="Calibri" panose="020F0502020204030204" pitchFamily="34" charset="0"/>
              </a:rPr>
              <a:t>wobumnandi</a:t>
            </a:r>
            <a:r>
              <a:rPr lang="en-US" dirty="0" smtClean="0">
                <a:latin typeface="Calibri" panose="020F0502020204030204" pitchFamily="34" charset="0"/>
                <a:cs typeface="Calibri" panose="020F0502020204030204" pitchFamily="34" charset="0"/>
              </a:rPr>
              <a:t> </a:t>
            </a:r>
          </a:p>
          <a:p>
            <a:r>
              <a:rPr lang="en-US" dirty="0" smtClean="0">
                <a:latin typeface="Calibri" panose="020F0502020204030204" pitchFamily="34" charset="0"/>
                <a:cs typeface="Calibri" panose="020F0502020204030204" pitchFamily="34" charset="0"/>
              </a:rPr>
              <a:t>Sugar Daddy</a:t>
            </a:r>
          </a:p>
          <a:p>
            <a:r>
              <a:rPr lang="en-US" dirty="0" smtClean="0">
                <a:latin typeface="Calibri" panose="020F0502020204030204" pitchFamily="34" charset="0"/>
                <a:cs typeface="Calibri" panose="020F0502020204030204" pitchFamily="34" charset="0"/>
              </a:rPr>
              <a:t>U-Baba</a:t>
            </a:r>
          </a:p>
          <a:p>
            <a:r>
              <a:rPr lang="en-US" dirty="0" err="1" smtClean="0">
                <a:latin typeface="Calibri" panose="020F0502020204030204" pitchFamily="34" charset="0"/>
                <a:cs typeface="Calibri" panose="020F0502020204030204" pitchFamily="34" charset="0"/>
              </a:rPr>
              <a:t>uMuntu</a:t>
            </a:r>
            <a:r>
              <a:rPr lang="en-US" dirty="0" smtClean="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wakho</a:t>
            </a:r>
            <a:endParaRPr lang="en-US" dirty="0" smtClean="0">
              <a:latin typeface="Calibri" panose="020F0502020204030204" pitchFamily="34" charset="0"/>
              <a:cs typeface="Calibri" panose="020F0502020204030204" pitchFamily="34" charset="0"/>
            </a:endParaRPr>
          </a:p>
          <a:p>
            <a:r>
              <a:rPr lang="en-US" dirty="0" err="1" smtClean="0">
                <a:latin typeface="Calibri" panose="020F0502020204030204" pitchFamily="34" charset="0"/>
                <a:cs typeface="Calibri" panose="020F0502020204030204" pitchFamily="34" charset="0"/>
              </a:rPr>
              <a:t>uMy</a:t>
            </a:r>
            <a:r>
              <a:rPr lang="en-US" dirty="0" smtClean="0">
                <a:latin typeface="Calibri" panose="020F0502020204030204" pitchFamily="34" charset="0"/>
                <a:cs typeface="Calibri" panose="020F0502020204030204" pitchFamily="34" charset="0"/>
              </a:rPr>
              <a:t> person (</a:t>
            </a:r>
            <a:r>
              <a:rPr lang="en-US" dirty="0" err="1" smtClean="0">
                <a:latin typeface="Calibri" panose="020F0502020204030204" pitchFamily="34" charset="0"/>
                <a:cs typeface="Calibri" panose="020F0502020204030204" pitchFamily="34" charset="0"/>
              </a:rPr>
              <a:t>Mperson</a:t>
            </a:r>
            <a:r>
              <a:rPr lang="en-US" dirty="0" smtClean="0">
                <a:latin typeface="Calibri" panose="020F0502020204030204" pitchFamily="34" charset="0"/>
                <a:cs typeface="Calibri" panose="020F0502020204030204" pitchFamily="34" charset="0"/>
              </a:rPr>
              <a:t>)</a:t>
            </a:r>
          </a:p>
          <a:p>
            <a:r>
              <a:rPr lang="en-US" dirty="0" err="1" smtClean="0">
                <a:latin typeface="Calibri" panose="020F0502020204030204" pitchFamily="34" charset="0"/>
                <a:cs typeface="Calibri" panose="020F0502020204030204" pitchFamily="34" charset="0"/>
              </a:rPr>
              <a:t>Isidikiselo</a:t>
            </a:r>
            <a:endParaRPr lang="en-US" dirty="0" smtClean="0">
              <a:latin typeface="Calibri" panose="020F0502020204030204" pitchFamily="34" charset="0"/>
              <a:cs typeface="Calibri" panose="020F0502020204030204" pitchFamily="34" charset="0"/>
            </a:endParaRPr>
          </a:p>
          <a:p>
            <a:r>
              <a:rPr lang="en-US" dirty="0" err="1" smtClean="0">
                <a:latin typeface="Calibri" panose="020F0502020204030204" pitchFamily="34" charset="0"/>
                <a:cs typeface="Calibri" panose="020F0502020204030204" pitchFamily="34" charset="0"/>
              </a:rPr>
              <a:t>Ikhwapha</a:t>
            </a:r>
            <a:r>
              <a:rPr lang="en-US" dirty="0" smtClean="0">
                <a:latin typeface="Calibri" panose="020F0502020204030204" pitchFamily="34" charset="0"/>
                <a:cs typeface="Calibri" panose="020F0502020204030204" pitchFamily="34" charset="0"/>
              </a:rPr>
              <a:t>/</a:t>
            </a:r>
            <a:r>
              <a:rPr lang="en-US" dirty="0" err="1" smtClean="0">
                <a:latin typeface="Calibri" panose="020F0502020204030204" pitchFamily="34" charset="0"/>
                <a:cs typeface="Calibri" panose="020F0502020204030204" pitchFamily="34" charset="0"/>
              </a:rPr>
              <a:t>makhwapheni</a:t>
            </a:r>
            <a:endParaRPr lang="en-US" dirty="0" smtClean="0">
              <a:latin typeface="Calibri" panose="020F0502020204030204" pitchFamily="34" charset="0"/>
              <a:cs typeface="Calibri" panose="020F0502020204030204" pitchFamily="34" charset="0"/>
            </a:endParaRPr>
          </a:p>
          <a:p>
            <a:r>
              <a:rPr lang="en-US" dirty="0" err="1" smtClean="0">
                <a:latin typeface="Calibri" panose="020F0502020204030204" pitchFamily="34" charset="0"/>
                <a:cs typeface="Calibri" panose="020F0502020204030204" pitchFamily="34" charset="0"/>
              </a:rPr>
              <a:t>Mr</a:t>
            </a:r>
            <a:r>
              <a:rPr lang="en-US" dirty="0" smtClean="0">
                <a:latin typeface="Calibri" panose="020F0502020204030204" pitchFamily="34" charset="0"/>
                <a:cs typeface="Calibri" panose="020F0502020204030204" pitchFamily="34" charset="0"/>
              </a:rPr>
              <a:t> Fun </a:t>
            </a:r>
            <a:endParaRPr lang="en-US" dirty="0">
              <a:latin typeface="Calibri" panose="020F0502020204030204" pitchFamily="34" charset="0"/>
              <a:cs typeface="Calibri" panose="020F0502020204030204" pitchFamily="34" charset="0"/>
            </a:endParaRPr>
          </a:p>
        </p:txBody>
      </p:sp>
      <p:sp>
        <p:nvSpPr>
          <p:cNvPr id="10" name="Content Placeholder 9"/>
          <p:cNvSpPr>
            <a:spLocks noGrp="1"/>
          </p:cNvSpPr>
          <p:nvPr>
            <p:ph sz="quarter" idx="4"/>
          </p:nvPr>
        </p:nvSpPr>
        <p:spPr>
          <a:xfrm>
            <a:off x="6946489" y="1172498"/>
            <a:ext cx="3736261" cy="4220498"/>
          </a:xfrm>
        </p:spPr>
        <p:txBody>
          <a:bodyPr>
            <a:normAutofit/>
          </a:bodyPr>
          <a:lstStyle/>
          <a:p>
            <a:r>
              <a:rPr lang="en-US" sz="2000" dirty="0" smtClean="0"/>
              <a:t>Daddy </a:t>
            </a:r>
          </a:p>
          <a:p>
            <a:r>
              <a:rPr lang="en-US" sz="2000" dirty="0" err="1" smtClean="0"/>
              <a:t>Brotherz</a:t>
            </a:r>
            <a:endParaRPr lang="en-US" sz="2000" dirty="0" smtClean="0"/>
          </a:p>
          <a:p>
            <a:r>
              <a:rPr lang="en-US" sz="2000" dirty="0" err="1" smtClean="0"/>
              <a:t>Mjita</a:t>
            </a:r>
            <a:endParaRPr lang="en-US" sz="2000" dirty="0" smtClean="0"/>
          </a:p>
          <a:p>
            <a:r>
              <a:rPr lang="en-US" sz="2000" dirty="0" smtClean="0"/>
              <a:t>Bae</a:t>
            </a:r>
          </a:p>
          <a:p>
            <a:r>
              <a:rPr lang="en-US" sz="2000" dirty="0" smtClean="0"/>
              <a:t>Boo</a:t>
            </a:r>
          </a:p>
          <a:p>
            <a:r>
              <a:rPr lang="en-US" sz="2000" dirty="0" smtClean="0"/>
              <a:t>Valentine</a:t>
            </a:r>
          </a:p>
          <a:p>
            <a:r>
              <a:rPr lang="en-US" sz="2000" dirty="0" err="1" smtClean="0"/>
              <a:t>Sweety</a:t>
            </a:r>
            <a:r>
              <a:rPr lang="en-US" sz="2000" dirty="0" smtClean="0"/>
              <a:t>/Soulmate/Better Half </a:t>
            </a:r>
          </a:p>
          <a:p>
            <a:endParaRPr lang="en-US" sz="2000" dirty="0" smtClean="0"/>
          </a:p>
          <a:p>
            <a:endParaRPr lang="en-US" sz="2000" dirty="0" smtClean="0"/>
          </a:p>
          <a:p>
            <a:endParaRPr lang="en-US"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0597" y="1856452"/>
            <a:ext cx="2562225" cy="2171700"/>
          </a:xfrm>
          <a:prstGeom prst="rect">
            <a:avLst/>
          </a:prstGeom>
        </p:spPr>
      </p:pic>
    </p:spTree>
    <p:extLst>
      <p:ext uri="{BB962C8B-B14F-4D97-AF65-F5344CB8AC3E}">
        <p14:creationId xmlns:p14="http://schemas.microsoft.com/office/powerpoint/2010/main" val="3714873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684" y="259293"/>
            <a:ext cx="11394516" cy="1026560"/>
          </a:xfrm>
        </p:spPr>
        <p:txBody>
          <a:bodyPr>
            <a:normAutofit fontScale="90000"/>
          </a:bodyPr>
          <a:lstStyle/>
          <a:p>
            <a:pPr algn="ctr"/>
            <a:r>
              <a:rPr lang="en-US" sz="4399" b="1" dirty="0">
                <a:latin typeface="Calibri" panose="020F0502020204030204" pitchFamily="34" charset="0"/>
              </a:rPr>
              <a:t> Tip </a:t>
            </a:r>
            <a:r>
              <a:rPr lang="en-US" sz="4399" b="1" dirty="0" smtClean="0">
                <a:latin typeface="Calibri" panose="020F0502020204030204" pitchFamily="34" charset="0"/>
              </a:rPr>
              <a:t>6 </a:t>
            </a:r>
            <a:r>
              <a:rPr lang="en-US" b="1" dirty="0">
                <a:latin typeface="Calibri" panose="020F0502020204030204" pitchFamily="34" charset="0"/>
                <a:cs typeface="Calibri" panose="020F0502020204030204" pitchFamily="34" charset="0"/>
              </a:rPr>
              <a:t>for Partner </a:t>
            </a:r>
            <a:r>
              <a:rPr lang="en-US" b="1" dirty="0" smtClean="0">
                <a:latin typeface="Calibri" panose="020F0502020204030204" pitchFamily="34" charset="0"/>
                <a:cs typeface="Calibri" panose="020F0502020204030204" pitchFamily="34" charset="0"/>
              </a:rPr>
              <a:t>Elicitation</a:t>
            </a:r>
            <a:r>
              <a:rPr lang="en-US" sz="4399" b="1" dirty="0" smtClean="0">
                <a:latin typeface="Calibri" panose="020F0502020204030204" pitchFamily="34" charset="0"/>
              </a:rPr>
              <a:t>: Use </a:t>
            </a:r>
            <a:r>
              <a:rPr lang="en-US" sz="3999" b="1" dirty="0" smtClean="0">
                <a:latin typeface="Calibri" panose="020F0502020204030204" pitchFamily="34" charset="0"/>
              </a:rPr>
              <a:t>Brief </a:t>
            </a:r>
            <a:r>
              <a:rPr lang="en-US" sz="3999" b="1" dirty="0">
                <a:latin typeface="Calibri" panose="020F0502020204030204" pitchFamily="34" charset="0"/>
              </a:rPr>
              <a:t>Motivational Interviewing as a Strategy for Partner Elicitation</a:t>
            </a:r>
          </a:p>
        </p:txBody>
      </p:sp>
      <p:sp>
        <p:nvSpPr>
          <p:cNvPr id="3" name="Content Placeholder 2"/>
          <p:cNvSpPr>
            <a:spLocks noGrp="1"/>
          </p:cNvSpPr>
          <p:nvPr>
            <p:ph idx="1"/>
          </p:nvPr>
        </p:nvSpPr>
        <p:spPr>
          <a:xfrm>
            <a:off x="718313" y="1581128"/>
            <a:ext cx="6854061" cy="5027890"/>
          </a:xfrm>
        </p:spPr>
        <p:txBody>
          <a:bodyPr>
            <a:normAutofit/>
          </a:bodyPr>
          <a:lstStyle/>
          <a:p>
            <a:pPr lvl="1">
              <a:buClr>
                <a:schemeClr val="bg1"/>
              </a:buClr>
              <a:buFont typeface="Wingdings" panose="05000000000000000000" pitchFamily="2" charset="2"/>
              <a:buChar char="ü"/>
            </a:pPr>
            <a:r>
              <a:rPr lang="en-US" altLang="en-US" sz="2000" u="sng" dirty="0"/>
              <a:t>O</a:t>
            </a:r>
            <a:r>
              <a:rPr lang="en-US" altLang="en-US" sz="2000" dirty="0"/>
              <a:t>pen-ended </a:t>
            </a:r>
            <a:r>
              <a:rPr lang="en-US" altLang="en-US" sz="2000" dirty="0" smtClean="0"/>
              <a:t>Questions </a:t>
            </a:r>
          </a:p>
          <a:p>
            <a:pPr lvl="1">
              <a:buClr>
                <a:schemeClr val="bg1"/>
              </a:buClr>
              <a:buFont typeface="Wingdings" panose="05000000000000000000" pitchFamily="2" charset="2"/>
              <a:buChar char="ü"/>
            </a:pPr>
            <a:r>
              <a:rPr lang="en-US" altLang="en-US" sz="2000" i="1" dirty="0" smtClean="0">
                <a:solidFill>
                  <a:srgbClr val="C00000"/>
                </a:solidFill>
              </a:rPr>
              <a:t>(‘Tell me about’…or ‘what else?’) </a:t>
            </a:r>
            <a:endParaRPr lang="en-US" altLang="en-US" sz="2000" i="1" dirty="0">
              <a:solidFill>
                <a:srgbClr val="C00000"/>
              </a:solidFill>
            </a:endParaRPr>
          </a:p>
          <a:p>
            <a:pPr lvl="1">
              <a:buClr>
                <a:schemeClr val="bg1"/>
              </a:buClr>
              <a:buFont typeface="Wingdings" panose="05000000000000000000" pitchFamily="2" charset="2"/>
              <a:buChar char="ü"/>
            </a:pPr>
            <a:endParaRPr lang="en-US" altLang="en-US" sz="2000" dirty="0"/>
          </a:p>
          <a:p>
            <a:pPr lvl="1">
              <a:buClr>
                <a:schemeClr val="bg1"/>
              </a:buClr>
              <a:buFont typeface="Wingdings" panose="05000000000000000000" pitchFamily="2" charset="2"/>
              <a:buChar char="ü"/>
            </a:pPr>
            <a:r>
              <a:rPr lang="en-US" altLang="en-US" sz="2000" u="sng" dirty="0"/>
              <a:t>A</a:t>
            </a:r>
            <a:r>
              <a:rPr lang="en-US" altLang="en-US" sz="2000" dirty="0"/>
              <a:t>ffirming </a:t>
            </a:r>
            <a:r>
              <a:rPr lang="en-US" altLang="en-US" sz="2000" dirty="0" smtClean="0"/>
              <a:t>Statements</a:t>
            </a:r>
          </a:p>
          <a:p>
            <a:pPr lvl="1">
              <a:buClr>
                <a:schemeClr val="bg1"/>
              </a:buClr>
              <a:buFont typeface="Wingdings" panose="05000000000000000000" pitchFamily="2" charset="2"/>
              <a:buChar char="ü"/>
            </a:pPr>
            <a:r>
              <a:rPr lang="en-US" altLang="en-US" sz="2000" dirty="0" smtClean="0"/>
              <a:t> </a:t>
            </a:r>
            <a:r>
              <a:rPr lang="en-US" altLang="en-US" sz="2000" i="1" dirty="0" smtClean="0">
                <a:solidFill>
                  <a:srgbClr val="C00000"/>
                </a:solidFill>
              </a:rPr>
              <a:t>(‘I appreciate that it took a lot of courage for you to discuss your sexual partners with me today’</a:t>
            </a:r>
            <a:r>
              <a:rPr lang="en-US" altLang="en-US" sz="2000" dirty="0" smtClean="0">
                <a:solidFill>
                  <a:srgbClr val="C00000"/>
                </a:solidFill>
              </a:rPr>
              <a:t>) </a:t>
            </a:r>
            <a:endParaRPr lang="en-US" altLang="en-US" sz="2000" dirty="0">
              <a:solidFill>
                <a:srgbClr val="C00000"/>
              </a:solidFill>
            </a:endParaRPr>
          </a:p>
          <a:p>
            <a:pPr lvl="1">
              <a:buClr>
                <a:schemeClr val="bg1"/>
              </a:buClr>
              <a:buFont typeface="Wingdings" panose="05000000000000000000" pitchFamily="2" charset="2"/>
              <a:buChar char="ü"/>
            </a:pPr>
            <a:endParaRPr lang="en-US" altLang="en-US" sz="2000" dirty="0"/>
          </a:p>
          <a:p>
            <a:pPr lvl="1">
              <a:buClr>
                <a:schemeClr val="bg1"/>
              </a:buClr>
              <a:buFont typeface="Wingdings" panose="05000000000000000000" pitchFamily="2" charset="2"/>
              <a:buChar char="ü"/>
            </a:pPr>
            <a:r>
              <a:rPr lang="en-US" altLang="en-US" sz="2000" u="sng" dirty="0"/>
              <a:t>R</a:t>
            </a:r>
            <a:r>
              <a:rPr lang="en-US" altLang="en-US" sz="2000" dirty="0"/>
              <a:t>eflective </a:t>
            </a:r>
            <a:r>
              <a:rPr lang="en-US" altLang="en-US" sz="2000" dirty="0" smtClean="0"/>
              <a:t>Listening</a:t>
            </a:r>
          </a:p>
          <a:p>
            <a:pPr lvl="1">
              <a:buClr>
                <a:schemeClr val="bg1"/>
              </a:buClr>
              <a:buFont typeface="Wingdings" panose="05000000000000000000" pitchFamily="2" charset="2"/>
              <a:buChar char="ü"/>
            </a:pPr>
            <a:r>
              <a:rPr lang="en-US" altLang="en-US" sz="2000" dirty="0" smtClean="0"/>
              <a:t> </a:t>
            </a:r>
            <a:r>
              <a:rPr lang="en-US" altLang="en-US" sz="2000" i="1" dirty="0" smtClean="0">
                <a:solidFill>
                  <a:srgbClr val="C00000"/>
                </a:solidFill>
              </a:rPr>
              <a:t>(‘If I hear you correctly you are saying’…..or ‘it sounds like you feel afraid because of…..’)</a:t>
            </a:r>
            <a:endParaRPr lang="en-US" altLang="en-US" sz="2000" i="1" dirty="0">
              <a:solidFill>
                <a:srgbClr val="C00000"/>
              </a:solidFill>
            </a:endParaRPr>
          </a:p>
          <a:p>
            <a:pPr lvl="1">
              <a:buClr>
                <a:schemeClr val="bg1"/>
              </a:buClr>
              <a:buFont typeface="Wingdings" panose="05000000000000000000" pitchFamily="2" charset="2"/>
              <a:buChar char="ü"/>
            </a:pPr>
            <a:endParaRPr lang="en-US" altLang="en-US" sz="2000" dirty="0"/>
          </a:p>
          <a:p>
            <a:pPr lvl="1">
              <a:buClr>
                <a:schemeClr val="bg1"/>
              </a:buClr>
              <a:buFont typeface="Wingdings" panose="05000000000000000000" pitchFamily="2" charset="2"/>
              <a:buChar char="ü"/>
            </a:pPr>
            <a:r>
              <a:rPr lang="en-US" altLang="en-US" sz="2000" u="sng" dirty="0"/>
              <a:t>S</a:t>
            </a:r>
            <a:r>
              <a:rPr lang="en-US" altLang="en-US" sz="2000" dirty="0"/>
              <a:t>ummarize the </a:t>
            </a:r>
            <a:r>
              <a:rPr lang="en-US" altLang="en-US" sz="2000" dirty="0" smtClean="0"/>
              <a:t>Conversation </a:t>
            </a:r>
          </a:p>
          <a:p>
            <a:pPr lvl="1">
              <a:buClr>
                <a:schemeClr val="bg1"/>
              </a:buClr>
              <a:buFont typeface="Wingdings" panose="05000000000000000000" pitchFamily="2" charset="2"/>
              <a:buChar char="ü"/>
            </a:pPr>
            <a:r>
              <a:rPr lang="en-US" altLang="en-US" sz="2000" i="1" dirty="0" smtClean="0">
                <a:solidFill>
                  <a:srgbClr val="C00000"/>
                </a:solidFill>
              </a:rPr>
              <a:t>(‘Today we discussed a, b, c, and we are agreed on a, b, c and our next steps are 1, 2, 3’) </a:t>
            </a:r>
            <a:endParaRPr lang="en-US" altLang="en-US" sz="2000" i="1" dirty="0">
              <a:solidFill>
                <a:srgbClr val="C00000"/>
              </a:solidFill>
            </a:endParaRPr>
          </a:p>
          <a:p>
            <a:pPr>
              <a:lnSpc>
                <a:spcPct val="100000"/>
              </a:lnSpc>
              <a:spcBef>
                <a:spcPts val="600"/>
              </a:spcBef>
              <a:spcAft>
                <a:spcPts val="600"/>
              </a:spcAft>
              <a:buFont typeface="Wingdings" panose="05000000000000000000" pitchFamily="2" charset="2"/>
              <a:buChar char="ü"/>
            </a:pPr>
            <a:endParaRPr lang="en-US" sz="2000" dirty="0" smtClean="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287" y="1660729"/>
            <a:ext cx="3691749" cy="2682671"/>
          </a:xfrm>
          <a:prstGeom prst="rect">
            <a:avLst/>
          </a:prstGeom>
        </p:spPr>
      </p:pic>
    </p:spTree>
    <p:extLst>
      <p:ext uri="{BB962C8B-B14F-4D97-AF65-F5344CB8AC3E}">
        <p14:creationId xmlns:p14="http://schemas.microsoft.com/office/powerpoint/2010/main" val="1640819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0648" y="548640"/>
            <a:ext cx="11884885" cy="6228678"/>
          </a:xfrm>
        </p:spPr>
        <p:txBody>
          <a:bodyPr>
            <a:noAutofit/>
          </a:bodyPr>
          <a:lstStyle/>
          <a:p>
            <a:pPr marL="115888" lvl="1" indent="0">
              <a:lnSpc>
                <a:spcPct val="100000"/>
              </a:lnSpc>
              <a:spcBef>
                <a:spcPts val="0"/>
              </a:spcBef>
              <a:buClr>
                <a:schemeClr val="bg1"/>
              </a:buClr>
              <a:buNone/>
            </a:pPr>
            <a:r>
              <a:rPr lang="en-US" altLang="en-US" sz="1400" b="1" dirty="0" smtClean="0"/>
              <a:t>Make a Plan:</a:t>
            </a:r>
          </a:p>
          <a:p>
            <a:pPr marL="287338" lvl="1" indent="-173038">
              <a:lnSpc>
                <a:spcPct val="100000"/>
              </a:lnSpc>
              <a:spcBef>
                <a:spcPts val="0"/>
              </a:spcBef>
            </a:pPr>
            <a:r>
              <a:rPr lang="en-US" altLang="en-US" sz="1400" dirty="0" smtClean="0"/>
              <a:t>Many people are afraid of telling their partner that they have HIV. It is helpful to make a plan for how and when you will tell your partner.</a:t>
            </a:r>
          </a:p>
          <a:p>
            <a:pPr marL="287338" lvl="1" indent="-173038">
              <a:lnSpc>
                <a:spcPct val="100000"/>
              </a:lnSpc>
              <a:spcBef>
                <a:spcPts val="0"/>
              </a:spcBef>
            </a:pPr>
            <a:r>
              <a:rPr lang="en-US" altLang="en-US" sz="1400" dirty="0" smtClean="0"/>
              <a:t>Think about how you would like to be told, if your partner was disclosing to you.</a:t>
            </a:r>
          </a:p>
          <a:p>
            <a:pPr marL="287338" lvl="1" indent="-173038">
              <a:lnSpc>
                <a:spcPct val="100000"/>
              </a:lnSpc>
              <a:spcBef>
                <a:spcPts val="0"/>
              </a:spcBef>
            </a:pPr>
            <a:r>
              <a:rPr lang="en-US" altLang="en-US" sz="1400" dirty="0" smtClean="0"/>
              <a:t>Choose a day and a time when you and your partner will have time to talk.</a:t>
            </a:r>
          </a:p>
          <a:p>
            <a:pPr marL="287338" lvl="1" indent="-173038">
              <a:lnSpc>
                <a:spcPct val="100000"/>
              </a:lnSpc>
              <a:spcBef>
                <a:spcPts val="0"/>
              </a:spcBef>
            </a:pPr>
            <a:r>
              <a:rPr lang="en-US" altLang="en-US" sz="1400" dirty="0" smtClean="0"/>
              <a:t>You also want to pick a time when your partner is not stressed or angry, and has not been drinking alcohol.</a:t>
            </a:r>
          </a:p>
          <a:p>
            <a:pPr marL="287338" lvl="1" indent="-173038">
              <a:lnSpc>
                <a:spcPct val="100000"/>
              </a:lnSpc>
              <a:spcBef>
                <a:spcPts val="0"/>
              </a:spcBef>
            </a:pPr>
            <a:r>
              <a:rPr lang="en-US" altLang="en-US" sz="1400" dirty="0" smtClean="0"/>
              <a:t>Pick a private place where you feel comfortable and safe. You may want to have someone in the next room to help and support you, if needed.</a:t>
            </a:r>
          </a:p>
          <a:p>
            <a:pPr marL="115888" lvl="1" indent="0">
              <a:lnSpc>
                <a:spcPct val="100000"/>
              </a:lnSpc>
              <a:spcBef>
                <a:spcPts val="0"/>
              </a:spcBef>
              <a:buNone/>
            </a:pPr>
            <a:endParaRPr lang="en-US" altLang="en-US" sz="400" b="1" dirty="0" smtClean="0"/>
          </a:p>
          <a:p>
            <a:pPr marL="115888" lvl="1" indent="0">
              <a:lnSpc>
                <a:spcPct val="100000"/>
              </a:lnSpc>
              <a:spcBef>
                <a:spcPts val="0"/>
              </a:spcBef>
              <a:buNone/>
            </a:pPr>
            <a:r>
              <a:rPr lang="en-US" altLang="en-US" sz="1400" b="1" dirty="0" smtClean="0"/>
              <a:t>Anticipate Reactions:</a:t>
            </a:r>
          </a:p>
          <a:p>
            <a:pPr marL="287338" lvl="1" indent="-171450">
              <a:lnSpc>
                <a:spcPct val="100000"/>
              </a:lnSpc>
              <a:spcBef>
                <a:spcPts val="0"/>
              </a:spcBef>
            </a:pPr>
            <a:r>
              <a:rPr lang="en-US" altLang="en-US" sz="1400" dirty="0" smtClean="0"/>
              <a:t>Think about how your partner may react. Your partner may:</a:t>
            </a:r>
          </a:p>
          <a:p>
            <a:pPr marL="744538" lvl="2" indent="-171450">
              <a:lnSpc>
                <a:spcPct val="100000"/>
              </a:lnSpc>
              <a:spcBef>
                <a:spcPts val="0"/>
              </a:spcBef>
            </a:pPr>
            <a:r>
              <a:rPr lang="en-US" altLang="en-US" sz="1400" dirty="0" smtClean="0"/>
              <a:t>Offer you support or comfort you</a:t>
            </a:r>
          </a:p>
          <a:p>
            <a:pPr marL="744538" lvl="2" indent="-171450">
              <a:lnSpc>
                <a:spcPct val="100000"/>
              </a:lnSpc>
              <a:spcBef>
                <a:spcPts val="0"/>
              </a:spcBef>
            </a:pPr>
            <a:r>
              <a:rPr lang="en-US" altLang="en-US" sz="1400" dirty="0" smtClean="0"/>
              <a:t>Not believe it’s true</a:t>
            </a:r>
          </a:p>
          <a:p>
            <a:pPr marL="744538" lvl="2" indent="-171450">
              <a:lnSpc>
                <a:spcPct val="100000"/>
              </a:lnSpc>
              <a:spcBef>
                <a:spcPts val="0"/>
              </a:spcBef>
            </a:pPr>
            <a:r>
              <a:rPr lang="en-US" altLang="en-US" sz="1400" dirty="0" smtClean="0"/>
              <a:t>Feel confused or sad</a:t>
            </a:r>
          </a:p>
          <a:p>
            <a:pPr marL="744538" lvl="2" indent="-171450">
              <a:lnSpc>
                <a:spcPct val="100000"/>
              </a:lnSpc>
              <a:spcBef>
                <a:spcPts val="0"/>
              </a:spcBef>
            </a:pPr>
            <a:r>
              <a:rPr lang="en-US" altLang="en-US" sz="1400" dirty="0" smtClean="0"/>
              <a:t>Feel angry</a:t>
            </a:r>
          </a:p>
          <a:p>
            <a:pPr marL="744538" lvl="2" indent="-171450">
              <a:lnSpc>
                <a:spcPct val="100000"/>
              </a:lnSpc>
              <a:spcBef>
                <a:spcPts val="0"/>
              </a:spcBef>
            </a:pPr>
            <a:r>
              <a:rPr lang="en-US" altLang="en-US" sz="1400" dirty="0" smtClean="0"/>
              <a:t>Accuse you of bringing HIV into the relationship or household</a:t>
            </a:r>
          </a:p>
          <a:p>
            <a:pPr marL="287338" lvl="1" indent="-171450">
              <a:lnSpc>
                <a:spcPct val="100000"/>
              </a:lnSpc>
              <a:spcBef>
                <a:spcPts val="0"/>
              </a:spcBef>
            </a:pPr>
            <a:r>
              <a:rPr lang="en-US" altLang="en-US" sz="1400" dirty="0" smtClean="0"/>
              <a:t>Think about how you will respond to these reactions.</a:t>
            </a:r>
          </a:p>
          <a:p>
            <a:pPr marL="287338" lvl="1" indent="-171450">
              <a:lnSpc>
                <a:spcPct val="100000"/>
              </a:lnSpc>
              <a:spcBef>
                <a:spcPts val="0"/>
              </a:spcBef>
            </a:pPr>
            <a:r>
              <a:rPr lang="en-US" altLang="en-US" sz="1400" dirty="0" smtClean="0"/>
              <a:t>What questions may your partner ask you? How will you answer these questions?</a:t>
            </a:r>
          </a:p>
          <a:p>
            <a:pPr marL="115888" lvl="1" indent="0">
              <a:lnSpc>
                <a:spcPct val="100000"/>
              </a:lnSpc>
              <a:spcBef>
                <a:spcPts val="0"/>
              </a:spcBef>
              <a:buNone/>
            </a:pPr>
            <a:endParaRPr lang="en-US" altLang="en-US" sz="400" b="1" dirty="0" smtClean="0"/>
          </a:p>
          <a:p>
            <a:pPr marL="115888" lvl="1" indent="0">
              <a:lnSpc>
                <a:spcPct val="100000"/>
              </a:lnSpc>
              <a:spcBef>
                <a:spcPts val="0"/>
              </a:spcBef>
              <a:buNone/>
            </a:pPr>
            <a:r>
              <a:rPr lang="en-US" altLang="en-US" sz="1400" b="1" dirty="0" smtClean="0"/>
              <a:t>Start the Conversation:</a:t>
            </a:r>
          </a:p>
          <a:p>
            <a:pPr marL="458788" lvl="1" indent="-342900">
              <a:lnSpc>
                <a:spcPct val="100000"/>
              </a:lnSpc>
              <a:spcBef>
                <a:spcPts val="0"/>
              </a:spcBef>
            </a:pPr>
            <a:r>
              <a:rPr lang="en-US" altLang="en-US" sz="1400" dirty="0" smtClean="0"/>
              <a:t>“I went to the clinic the other day (or for xyz reason) and the nurse was encouraging people to get tested for HIV. So I got tested and learned that I have HIV. I wanted you to know so that you could also get an HIV test. There are medicine now for treating HIV that can help us live a long time.”</a:t>
            </a:r>
          </a:p>
          <a:p>
            <a:pPr marL="458788" lvl="1" indent="-342900">
              <a:lnSpc>
                <a:spcPct val="100000"/>
              </a:lnSpc>
              <a:spcBef>
                <a:spcPts val="0"/>
              </a:spcBef>
            </a:pPr>
            <a:r>
              <a:rPr lang="en-US" altLang="en-US" sz="1400" dirty="0" smtClean="0"/>
              <a:t>“HIV is very common in our community. I decided to go for an HIV test. It turns out that I am HIV-positive. I already started on treatment. I think it is important that you also get tested so you can know your HIV status.”</a:t>
            </a:r>
          </a:p>
          <a:p>
            <a:pPr marL="115888" lvl="1" indent="0">
              <a:lnSpc>
                <a:spcPct val="100000"/>
              </a:lnSpc>
              <a:spcBef>
                <a:spcPts val="0"/>
              </a:spcBef>
              <a:buNone/>
            </a:pPr>
            <a:endParaRPr lang="en-US" altLang="en-US" sz="800" b="1" dirty="0"/>
          </a:p>
          <a:p>
            <a:pPr marL="115888" lvl="1" indent="0">
              <a:lnSpc>
                <a:spcPct val="100000"/>
              </a:lnSpc>
              <a:spcBef>
                <a:spcPts val="0"/>
              </a:spcBef>
              <a:buNone/>
            </a:pPr>
            <a:r>
              <a:rPr lang="en-US" altLang="en-US" sz="1400" b="1" dirty="0" smtClean="0"/>
              <a:t>Encourage Your Partner to Get Tested for HIV:</a:t>
            </a:r>
          </a:p>
          <a:p>
            <a:pPr marL="458788" lvl="1" indent="-342900">
              <a:lnSpc>
                <a:spcPct val="100000"/>
              </a:lnSpc>
              <a:spcBef>
                <a:spcPts val="0"/>
              </a:spcBef>
            </a:pPr>
            <a:r>
              <a:rPr lang="en-US" altLang="en-US" sz="1400" dirty="0" smtClean="0"/>
              <a:t>Give your partner the referral slip</a:t>
            </a:r>
          </a:p>
          <a:p>
            <a:pPr marL="458788" lvl="1" indent="-342900">
              <a:lnSpc>
                <a:spcPct val="100000"/>
              </a:lnSpc>
              <a:spcBef>
                <a:spcPts val="0"/>
              </a:spcBef>
            </a:pPr>
            <a:r>
              <a:rPr lang="en-US" altLang="en-US" sz="1400" dirty="0" smtClean="0"/>
              <a:t>Tell your partner that it is important they get tested for HIV. If they are HIV-positive, they can get medicines to treat their HIV. These medicines can save their life and reduce the chance they will pass HIV onto others.</a:t>
            </a:r>
          </a:p>
          <a:p>
            <a:pPr marL="458788" lvl="1" indent="-342900">
              <a:lnSpc>
                <a:spcPct val="100000"/>
              </a:lnSpc>
              <a:spcBef>
                <a:spcPts val="0"/>
              </a:spcBef>
            </a:pPr>
            <a:r>
              <a:rPr lang="en-US" altLang="en-US" sz="1400" dirty="0" smtClean="0"/>
              <a:t>If they are HIV-negative, there are things they can do to help them remain negative like use condoms, take pre-exposure prophylaxis (</a:t>
            </a:r>
            <a:r>
              <a:rPr lang="en-US" altLang="en-US" sz="1400" dirty="0" err="1" smtClean="0"/>
              <a:t>PrEP</a:t>
            </a:r>
            <a:r>
              <a:rPr lang="en-US" altLang="en-US" sz="1400" dirty="0" smtClean="0"/>
              <a:t>), or get circumcised (if they are male).</a:t>
            </a:r>
          </a:p>
          <a:p>
            <a:pPr marL="458788" lvl="1" indent="-342900">
              <a:lnSpc>
                <a:spcPct val="100000"/>
              </a:lnSpc>
              <a:spcBef>
                <a:spcPts val="0"/>
              </a:spcBef>
            </a:pPr>
            <a:r>
              <a:rPr lang="en-US" altLang="en-US" sz="1400" dirty="0" smtClean="0"/>
              <a:t>Offer support because this is difficult news for someone to hear. “We can work on this together. I will support you.”</a:t>
            </a:r>
          </a:p>
        </p:txBody>
      </p:sp>
      <p:sp>
        <p:nvSpPr>
          <p:cNvPr id="2" name="Title 1"/>
          <p:cNvSpPr>
            <a:spLocks noGrp="1"/>
          </p:cNvSpPr>
          <p:nvPr>
            <p:ph type="title"/>
          </p:nvPr>
        </p:nvSpPr>
        <p:spPr>
          <a:xfrm>
            <a:off x="120649" y="0"/>
            <a:ext cx="11394516" cy="654424"/>
          </a:xfrm>
        </p:spPr>
        <p:txBody>
          <a:bodyPr>
            <a:normAutofit/>
          </a:bodyPr>
          <a:lstStyle/>
          <a:p>
            <a:pPr algn="ctr"/>
            <a:r>
              <a:rPr lang="en-US" sz="3200" b="1" dirty="0" smtClean="0">
                <a:latin typeface="Calibri" panose="020F0502020204030204" pitchFamily="34" charset="0"/>
              </a:rPr>
              <a:t> Tips for Telling Your Partner about HIV Testing</a:t>
            </a:r>
            <a:endParaRPr lang="en-US" sz="3200" b="1" dirty="0">
              <a:latin typeface="Calibri" panose="020F0502020204030204" pitchFamily="34" charset="0"/>
            </a:endParaRPr>
          </a:p>
        </p:txBody>
      </p:sp>
      <p:sp>
        <p:nvSpPr>
          <p:cNvPr id="4" name="TextBox 3"/>
          <p:cNvSpPr txBox="1"/>
          <p:nvPr/>
        </p:nvSpPr>
        <p:spPr>
          <a:xfrm>
            <a:off x="7424570" y="2445572"/>
            <a:ext cx="4247478" cy="1169551"/>
          </a:xfrm>
          <a:prstGeom prst="rect">
            <a:avLst/>
          </a:prstGeom>
          <a:noFill/>
          <a:ln>
            <a:solidFill>
              <a:schemeClr val="tx1"/>
            </a:solidFill>
          </a:ln>
        </p:spPr>
        <p:txBody>
          <a:bodyPr wrap="square" rtlCol="0">
            <a:spAutoFit/>
          </a:bodyPr>
          <a:lstStyle/>
          <a:p>
            <a:r>
              <a:rPr lang="en-US" sz="1400" b="1" dirty="0" smtClean="0"/>
              <a:t>Practice First!</a:t>
            </a:r>
          </a:p>
          <a:p>
            <a:r>
              <a:rPr lang="en-US" sz="1400" dirty="0" smtClean="0"/>
              <a:t>Practice what you will say and do ahead of time. You can do that now with your health care provider or later by yourself in your home. This will help you feel comfortable on the day you actually tell your partner.</a:t>
            </a:r>
          </a:p>
        </p:txBody>
      </p:sp>
    </p:spTree>
    <p:extLst>
      <p:ext uri="{BB962C8B-B14F-4D97-AF65-F5344CB8AC3E}">
        <p14:creationId xmlns:p14="http://schemas.microsoft.com/office/powerpoint/2010/main" val="2126107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609" y="147411"/>
            <a:ext cx="10515600" cy="1325563"/>
          </a:xfrm>
        </p:spPr>
        <p:txBody>
          <a:bodyPr/>
          <a:lstStyle/>
          <a:p>
            <a:pPr algn="ctr"/>
            <a:r>
              <a:rPr lang="en-US" dirty="0" smtClean="0"/>
              <a:t>Script for Provider Referral</a:t>
            </a:r>
            <a:endParaRPr lang="en-US" dirty="0"/>
          </a:p>
        </p:txBody>
      </p:sp>
      <p:sp>
        <p:nvSpPr>
          <p:cNvPr id="3" name="Content Placeholder 2"/>
          <p:cNvSpPr>
            <a:spLocks noGrp="1"/>
          </p:cNvSpPr>
          <p:nvPr>
            <p:ph idx="1"/>
          </p:nvPr>
        </p:nvSpPr>
        <p:spPr>
          <a:xfrm>
            <a:off x="329609" y="1201509"/>
            <a:ext cx="11688220" cy="4596441"/>
          </a:xfrm>
        </p:spPr>
        <p:txBody>
          <a:bodyPr>
            <a:noAutofit/>
          </a:bodyPr>
          <a:lstStyle/>
          <a:p>
            <a:pPr marL="0" indent="0">
              <a:buNone/>
            </a:pPr>
            <a:r>
              <a:rPr lang="en-US" sz="2400" b="1" dirty="0" smtClean="0"/>
              <a:t>Telephone call script:</a:t>
            </a:r>
          </a:p>
          <a:p>
            <a:r>
              <a:rPr lang="en-US" sz="2400" dirty="0"/>
              <a:t>Counsellor: </a:t>
            </a:r>
            <a:r>
              <a:rPr lang="en-US" sz="2400" i="1" dirty="0" smtClean="0"/>
              <a:t>Hi, you are speaking to Zama </a:t>
            </a:r>
            <a:r>
              <a:rPr lang="en-US" sz="2400" i="1" dirty="0" err="1" smtClean="0"/>
              <a:t>Mkhize</a:t>
            </a:r>
            <a:r>
              <a:rPr lang="en-US" sz="2400" i="1" dirty="0" smtClean="0"/>
              <a:t> from Waterfall Clinic. The reason I’m calling you is because the Department of Health would like to invite you to come to the clinic for health screening.* We will do your blood pressure, diabetes, weight and </a:t>
            </a:r>
            <a:r>
              <a:rPr lang="en-US" sz="2400" b="1" i="1" dirty="0" smtClean="0"/>
              <a:t>other</a:t>
            </a:r>
            <a:r>
              <a:rPr lang="en-US" sz="2400" i="1" dirty="0" smtClean="0"/>
              <a:t> health screenings to ensure you remain healthy. When you arrive please ask to see Zama the counselor. Or would you prefer we come to your home to offer the services there? </a:t>
            </a:r>
          </a:p>
          <a:p>
            <a:r>
              <a:rPr lang="en-US" sz="2400" dirty="0" smtClean="0"/>
              <a:t>Client: Where did you get my cell number? </a:t>
            </a:r>
            <a:endParaRPr lang="en-US" sz="2400" dirty="0"/>
          </a:p>
          <a:p>
            <a:r>
              <a:rPr lang="en-US" sz="2400" dirty="0" smtClean="0"/>
              <a:t>Counsellor: </a:t>
            </a:r>
            <a:r>
              <a:rPr lang="en-US" sz="2400" i="1" dirty="0" smtClean="0"/>
              <a:t>We are phoning everyone in the ward that you live in. The department has the information for all ward residents….</a:t>
            </a:r>
          </a:p>
          <a:p>
            <a:pPr marL="0" indent="0">
              <a:buNone/>
            </a:pPr>
            <a:r>
              <a:rPr lang="en-US" sz="2400" b="1" dirty="0" smtClean="0"/>
              <a:t>Home visits:</a:t>
            </a:r>
          </a:p>
          <a:p>
            <a:r>
              <a:rPr lang="en-US" sz="2400" dirty="0" smtClean="0"/>
              <a:t>During home visits, teams should also offer testing services to 3-4 houses around the index contact’s home to mitigate stigma!</a:t>
            </a:r>
          </a:p>
          <a:p>
            <a:pPr marL="0" indent="0">
              <a:buNone/>
            </a:pPr>
            <a:r>
              <a:rPr lang="en-US" sz="2000" dirty="0" smtClean="0"/>
              <a:t>*’Cheka </a:t>
            </a:r>
            <a:r>
              <a:rPr lang="en-US" sz="2000" dirty="0" err="1" smtClean="0"/>
              <a:t>Impilo</a:t>
            </a:r>
            <a:r>
              <a:rPr lang="en-US" sz="2000" dirty="0" smtClean="0"/>
              <a:t>’ National Wellness Campaign: http://www.health.gov.za/index.php/gf-tb-program/427-cheka-impilo-campaign</a:t>
            </a:r>
          </a:p>
          <a:p>
            <a:pPr marL="0" indent="0">
              <a:buNone/>
            </a:pPr>
            <a:endParaRPr lang="en-US" sz="2400" dirty="0"/>
          </a:p>
        </p:txBody>
      </p:sp>
    </p:spTree>
    <p:extLst>
      <p:ext uri="{BB962C8B-B14F-4D97-AF65-F5344CB8AC3E}">
        <p14:creationId xmlns:p14="http://schemas.microsoft.com/office/powerpoint/2010/main" val="3483155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527</TotalTime>
  <Words>1584</Words>
  <Application>Microsoft Office PowerPoint</Application>
  <PresentationFormat>Widescreen</PresentationFormat>
  <Paragraphs>143</Paragraphs>
  <Slides>9</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Times New Roman</vt:lpstr>
      <vt:lpstr>Wingdings</vt:lpstr>
      <vt:lpstr>Office Theme</vt:lpstr>
      <vt:lpstr>What are the 7 steps of index testing?</vt:lpstr>
      <vt:lpstr>PowerPoint Presentation</vt:lpstr>
      <vt:lpstr>Seven Tips for Partner Elicitation</vt:lpstr>
      <vt:lpstr>Tip 5 for Partner Elicitation: Use Humor and Appropriate Slang to Probe and Make the Client Feel Comfortable</vt:lpstr>
      <vt:lpstr>Tip 5: Popular Slang Terms used by men</vt:lpstr>
      <vt:lpstr>Tip 5: Possible Slang Terms used by women</vt:lpstr>
      <vt:lpstr> Tip 6 for Partner Elicitation: Use Brief Motivational Interviewing as a Strategy for Partner Elicitation</vt:lpstr>
      <vt:lpstr> Tips for Telling Your Partner about HIV Testing</vt:lpstr>
      <vt:lpstr>Script for Provider Referral</vt:lpstr>
    </vt:vector>
  </TitlesOfParts>
  <Company>Centers for Disease Control and Prevention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Khanyile, Nompumelelo (CDC/DDPHSIS/CGH/DGHT)</dc:creator>
  <cp:lastModifiedBy>Patton, Monica E. (CDC/DDPHSIS/CGH/DGHT)</cp:lastModifiedBy>
  <cp:revision>29</cp:revision>
  <dcterms:created xsi:type="dcterms:W3CDTF">2019-07-01T09:36:51Z</dcterms:created>
  <dcterms:modified xsi:type="dcterms:W3CDTF">2019-07-18T09:51:42Z</dcterms:modified>
</cp:coreProperties>
</file>

<file path=docProps/thumbnail.jpeg>
</file>